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Scalability: MySQL can handle large amounts of data and scale with your business as it grows.</a:t>
            </a:r>
          </a:p>
          <a:p>
            <a:r>
              <a:rPr lang="en-US"/>
              <a:t>Reliability: Offers features like data replication and clustering for high availability and fault tolerance.</a:t>
            </a:r>
          </a:p>
          <a:p>
            <a:r>
              <a:rPr lang="en-US"/>
              <a:t>Speed: Designed for fast data retrieval, efficiently handling complex queries.</a:t>
            </a:r>
          </a:p>
          <a:p>
            <a:r>
              <a:rPr lang="en-US"/>
              <a:t>Flexibility: Supports a wide range of data types and can be easily integrated with other technologies.</a:t>
            </a:r>
          </a:p>
          <a:p>
            <a:r>
              <a:rPr lang="en-US"/>
              <a:t>Open-Source: Free to use with a large community of developers for support and development.</a:t>
            </a:r>
          </a:p>
          <a:p>
            <a:r>
              <a:rPr lang="en-US"/>
              <a:t>Security: Provides features such as encryption, authentication, and access control for data protection.</a:t>
            </a:r>
          </a:p>
          <a:p>
            <a:r>
              <a:rPr lang="en-US"/>
              <a:t>Compatibility: Works with various operating systems and programming languages, such as Python, for easy integration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62.jpeg" Type="http://schemas.openxmlformats.org/officeDocument/2006/relationships/image"/><Relationship Id="rId17" Target="../media/image63.png" Type="http://schemas.openxmlformats.org/officeDocument/2006/relationships/image"/><Relationship Id="rId18" Target="../media/image64.svg" Type="http://schemas.openxmlformats.org/officeDocument/2006/relationships/image"/><Relationship Id="rId19" Target="../media/image65.png" Type="http://schemas.openxmlformats.org/officeDocument/2006/relationships/image"/><Relationship Id="rId2" Target="../media/image38.png" Type="http://schemas.openxmlformats.org/officeDocument/2006/relationships/image"/><Relationship Id="rId20" Target="../media/image66.svg" Type="http://schemas.openxmlformats.org/officeDocument/2006/relationships/image"/><Relationship Id="rId3" Target="../media/image39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8643" y="-2845727"/>
            <a:ext cx="16457430" cy="13132727"/>
            <a:chOff x="0" y="0"/>
            <a:chExt cx="50928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285" cy="406400"/>
            </a:xfrm>
            <a:custGeom>
              <a:avLst/>
              <a:gdLst/>
              <a:ahLst/>
              <a:cxnLst/>
              <a:rect r="r" b="b" t="t" l="l"/>
              <a:pathLst>
                <a:path h="406400" w="509285">
                  <a:moveTo>
                    <a:pt x="50928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509285" y="406400"/>
                  </a:lnTo>
                  <a:lnTo>
                    <a:pt x="407685" y="203200"/>
                  </a:lnTo>
                  <a:lnTo>
                    <a:pt x="50928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3314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95050" y="0"/>
            <a:ext cx="7792950" cy="10288229"/>
            <a:chOff x="0" y="0"/>
            <a:chExt cx="26797495" cy="353779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97508" cy="35378008"/>
            </a:xfrm>
            <a:custGeom>
              <a:avLst/>
              <a:gdLst/>
              <a:ahLst/>
              <a:cxnLst/>
              <a:rect r="r" b="b" t="t" l="l"/>
              <a:pathLst>
                <a:path h="35378008" w="26797508">
                  <a:moveTo>
                    <a:pt x="26797508" y="0"/>
                  </a:moveTo>
                  <a:lnTo>
                    <a:pt x="0" y="14351"/>
                  </a:lnTo>
                  <a:lnTo>
                    <a:pt x="6650355" y="12865989"/>
                  </a:lnTo>
                  <a:lnTo>
                    <a:pt x="1410335" y="23432390"/>
                  </a:lnTo>
                  <a:lnTo>
                    <a:pt x="7510780" y="35378008"/>
                  </a:lnTo>
                  <a:lnTo>
                    <a:pt x="26797508" y="35371785"/>
                  </a:lnTo>
                  <a:lnTo>
                    <a:pt x="26797508" y="0"/>
                  </a:lnTo>
                  <a:close/>
                </a:path>
              </a:pathLst>
            </a:custGeom>
            <a:blipFill>
              <a:blip r:embed="rId2"/>
              <a:stretch>
                <a:fillRect l="-83390" t="-7053" r="-32341" b="-192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572850">
            <a:off x="10355827" y="-5379083"/>
            <a:ext cx="951101" cy="18359252"/>
            <a:chOff x="0" y="0"/>
            <a:chExt cx="250496" cy="4835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496" cy="4835359"/>
            </a:xfrm>
            <a:custGeom>
              <a:avLst/>
              <a:gdLst/>
              <a:ahLst/>
              <a:cxnLst/>
              <a:rect r="r" b="b" t="t" l="l"/>
              <a:pathLst>
                <a:path h="4835359" w="250496">
                  <a:moveTo>
                    <a:pt x="0" y="0"/>
                  </a:moveTo>
                  <a:lnTo>
                    <a:pt x="250496" y="0"/>
                  </a:lnTo>
                  <a:lnTo>
                    <a:pt x="250496" y="4835359"/>
                  </a:lnTo>
                  <a:lnTo>
                    <a:pt x="0" y="4835359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0496" cy="4892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7601645" y="6767849"/>
            <a:ext cx="4934623" cy="4871009"/>
            <a:chOff x="0" y="0"/>
            <a:chExt cx="720488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5086350"/>
            <a:ext cx="1492830" cy="1473585"/>
            <a:chOff x="0" y="0"/>
            <a:chExt cx="720488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9144000" y="3612765"/>
            <a:ext cx="1492830" cy="1473585"/>
            <a:chOff x="0" y="0"/>
            <a:chExt cx="720488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7931220" y="7074263"/>
            <a:ext cx="4008535" cy="3956860"/>
            <a:chOff x="0" y="0"/>
            <a:chExt cx="720488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4996049"/>
            <a:ext cx="6828877" cy="2599414"/>
          </a:xfrm>
          <a:custGeom>
            <a:avLst/>
            <a:gdLst/>
            <a:ahLst/>
            <a:cxnLst/>
            <a:rect r="r" b="b" t="t" l="l"/>
            <a:pathLst>
              <a:path h="2599414" w="6828877">
                <a:moveTo>
                  <a:pt x="0" y="0"/>
                </a:moveTo>
                <a:lnTo>
                  <a:pt x="6828877" y="0"/>
                </a:lnTo>
                <a:lnTo>
                  <a:pt x="6828877" y="2599414"/>
                </a:lnTo>
                <a:lnTo>
                  <a:pt x="0" y="2599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5" t="-6710" r="0" b="-671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41503" y="1122065"/>
            <a:ext cx="7516074" cy="322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6"/>
              </a:lnSpc>
            </a:pPr>
            <a:r>
              <a:rPr lang="en-US" sz="7333" spc="-219">
                <a:solidFill>
                  <a:srgbClr val="000000"/>
                </a:solidFill>
                <a:latin typeface="Poppins Bold"/>
              </a:rPr>
              <a:t>DATABASE MANAGEMENT SOLUTIONS FOR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5146" y="8232430"/>
            <a:ext cx="5533637" cy="163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3"/>
              </a:lnSpc>
            </a:pPr>
            <a:r>
              <a:rPr lang="en-US" sz="2792" spc="631">
                <a:solidFill>
                  <a:srgbClr val="000000"/>
                </a:solidFill>
                <a:latin typeface="Poppins"/>
              </a:rPr>
              <a:t>James Abbas</a:t>
            </a:r>
            <a:r>
              <a:rPr lang="en-US" sz="2792" spc="631">
                <a:solidFill>
                  <a:srgbClr val="000000"/>
                </a:solidFill>
                <a:latin typeface="Poppins Semi-Bold"/>
              </a:rPr>
              <a:t> </a:t>
            </a:r>
          </a:p>
          <a:p>
            <a:pPr>
              <a:lnSpc>
                <a:spcPts val="3183"/>
              </a:lnSpc>
            </a:pPr>
            <a:r>
              <a:rPr lang="en-US" sz="2792" spc="631">
                <a:solidFill>
                  <a:srgbClr val="000000"/>
                </a:solidFill>
                <a:latin typeface="Poppins"/>
              </a:rPr>
              <a:t>Ali Annan</a:t>
            </a:r>
          </a:p>
          <a:p>
            <a:pPr>
              <a:lnSpc>
                <a:spcPts val="3183"/>
              </a:lnSpc>
            </a:pPr>
            <a:r>
              <a:rPr lang="en-US" sz="2792" spc="631">
                <a:solidFill>
                  <a:srgbClr val="000000"/>
                </a:solidFill>
                <a:latin typeface="Poppins"/>
              </a:rPr>
              <a:t>Romanos Rizk</a:t>
            </a:r>
          </a:p>
          <a:p>
            <a:pPr>
              <a:lnSpc>
                <a:spcPts val="3183"/>
              </a:lnSpc>
            </a:pPr>
            <a:r>
              <a:rPr lang="en-US" sz="2792" spc="631">
                <a:solidFill>
                  <a:srgbClr val="000000"/>
                </a:solidFill>
                <a:latin typeface="Poppins"/>
              </a:rPr>
              <a:t>Sasha Nasser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5146" y="710264"/>
            <a:ext cx="5533637" cy="43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3"/>
              </a:lnSpc>
            </a:pPr>
            <a:r>
              <a:rPr lang="en-US" sz="2792" spc="631">
                <a:solidFill>
                  <a:srgbClr val="000000"/>
                </a:solidFill>
                <a:latin typeface="Poppins"/>
              </a:rPr>
              <a:t>MSBA 305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16745">
            <a:off x="12537760" y="540203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6745">
            <a:off x="7616063" y="-23683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6745">
            <a:off x="6177408" y="768153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16745">
            <a:off x="14528739" y="9831871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5511" y="448215"/>
            <a:ext cx="9390570" cy="9390570"/>
          </a:xfrm>
          <a:custGeom>
            <a:avLst/>
            <a:gdLst/>
            <a:ahLst/>
            <a:cxnLst/>
            <a:rect r="r" b="b" t="t" l="l"/>
            <a:pathLst>
              <a:path h="9390570" w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19305" y="942008"/>
            <a:ext cx="8402983" cy="8402983"/>
          </a:xfrm>
          <a:custGeom>
            <a:avLst/>
            <a:gdLst/>
            <a:ahLst/>
            <a:cxnLst/>
            <a:rect r="r" b="b" t="t" l="l"/>
            <a:pathLst>
              <a:path h="8402983" w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3718" y="1406421"/>
            <a:ext cx="7474157" cy="7474157"/>
          </a:xfrm>
          <a:custGeom>
            <a:avLst/>
            <a:gdLst/>
            <a:ahLst/>
            <a:cxnLst/>
            <a:rect r="r" b="b" t="t" l="l"/>
            <a:pathLst>
              <a:path h="7474157" w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05486" y="1828190"/>
            <a:ext cx="6630621" cy="66306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56788" y="1779506"/>
            <a:ext cx="6679318" cy="667929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17415" t="0" r="-1741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392320" y="277894"/>
            <a:ext cx="1501611" cy="1501611"/>
          </a:xfrm>
          <a:custGeom>
            <a:avLst/>
            <a:gdLst/>
            <a:ahLst/>
            <a:cxnLst/>
            <a:rect r="r" b="b" t="t" l="l"/>
            <a:pathLst>
              <a:path h="1501611" w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10558" y="7621235"/>
            <a:ext cx="1259344" cy="1259344"/>
          </a:xfrm>
          <a:custGeom>
            <a:avLst/>
            <a:gdLst/>
            <a:ahLst/>
            <a:cxnLst/>
            <a:rect r="r" b="b" t="t" l="l"/>
            <a:pathLst>
              <a:path h="1259344" w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16509" y="682143"/>
            <a:ext cx="603793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Defining Table Constraints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2743" y="3539684"/>
            <a:ext cx="7490801" cy="101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Each customer is identified uniquely by their customer ID.</a:t>
            </a:r>
          </a:p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Phone numbers are also unique for each customer.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2743" y="5424180"/>
            <a:ext cx="7710117" cy="35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Each product has a unique code named item_code.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33" y="6587732"/>
            <a:ext cx="7490801" cy="168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Each order has a unique order ID.</a:t>
            </a:r>
          </a:p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Orders are linked to customers.</a:t>
            </a:r>
          </a:p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Products in orders are linked to the product table.</a:t>
            </a:r>
          </a:p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Discounts must be between 0 and 100%.</a:t>
            </a:r>
          </a:p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Quantities in orders must be positive.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6733" y="2959002"/>
            <a:ext cx="3911127" cy="4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186" spc="-95">
                <a:solidFill>
                  <a:srgbClr val="000000"/>
                </a:solidFill>
                <a:latin typeface="Poppins Bold"/>
              </a:rPr>
              <a:t>Customer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2743" y="4749367"/>
            <a:ext cx="3911127" cy="4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186" spc="-95">
                <a:solidFill>
                  <a:srgbClr val="000000"/>
                </a:solidFill>
                <a:latin typeface="Poppins Bold"/>
              </a:rPr>
              <a:t>Product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6733" y="5968981"/>
            <a:ext cx="3911127" cy="4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186" spc="-95">
                <a:solidFill>
                  <a:srgbClr val="000000"/>
                </a:solidFill>
                <a:latin typeface="Poppins Bold"/>
              </a:rPr>
              <a:t>Orders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33" y="8462297"/>
            <a:ext cx="6337480" cy="4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186" spc="-95">
                <a:solidFill>
                  <a:srgbClr val="000000"/>
                </a:solidFill>
                <a:latin typeface="Poppins Bold"/>
              </a:rPr>
              <a:t>Foriegn key for Child tables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2743" y="9042978"/>
            <a:ext cx="5915090" cy="68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2"/>
              </a:lnSpc>
            </a:pPr>
            <a:r>
              <a:rPr lang="en-US" sz="2212">
                <a:solidFill>
                  <a:srgbClr val="000000"/>
                </a:solidFill>
                <a:latin typeface="Poppins"/>
              </a:rPr>
              <a:t>All foriegn keys in the child tables are subject to a cascade constraint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2715" y="-928929"/>
            <a:ext cx="5832778" cy="1570018"/>
            <a:chOff x="0" y="0"/>
            <a:chExt cx="1536205" cy="413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205" cy="413503"/>
            </a:xfrm>
            <a:custGeom>
              <a:avLst/>
              <a:gdLst/>
              <a:ahLst/>
              <a:cxnLst/>
              <a:rect r="r" b="b" t="t" l="l"/>
              <a:pathLst>
                <a:path h="413503" w="1536205">
                  <a:moveTo>
                    <a:pt x="203200" y="0"/>
                  </a:moveTo>
                  <a:lnTo>
                    <a:pt x="1536205" y="0"/>
                  </a:lnTo>
                  <a:lnTo>
                    <a:pt x="1333005" y="413503"/>
                  </a:lnTo>
                  <a:lnTo>
                    <a:pt x="0" y="413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333005" cy="470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00106" y="-754293"/>
            <a:ext cx="1413604" cy="1395381"/>
            <a:chOff x="0" y="0"/>
            <a:chExt cx="720488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922" y="-755996"/>
            <a:ext cx="1413604" cy="1395381"/>
            <a:chOff x="0" y="0"/>
            <a:chExt cx="720488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962716" y="-366681"/>
            <a:ext cx="9907850" cy="1006067"/>
            <a:chOff x="0" y="0"/>
            <a:chExt cx="3953981" cy="4014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53981" cy="401497"/>
            </a:xfrm>
            <a:custGeom>
              <a:avLst/>
              <a:gdLst/>
              <a:ahLst/>
              <a:cxnLst/>
              <a:rect r="r" b="b" t="t" l="l"/>
              <a:pathLst>
                <a:path h="401497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01497"/>
                  </a:lnTo>
                  <a:lnTo>
                    <a:pt x="3953981" y="401497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3750781" cy="45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7610339"/>
            <a:ext cx="8600822" cy="1862737"/>
          </a:xfrm>
          <a:custGeom>
            <a:avLst/>
            <a:gdLst/>
            <a:ahLst/>
            <a:cxnLst/>
            <a:rect r="r" b="b" t="t" l="l"/>
            <a:pathLst>
              <a:path h="1862737" w="8600822">
                <a:moveTo>
                  <a:pt x="0" y="0"/>
                </a:moveTo>
                <a:lnTo>
                  <a:pt x="8600822" y="0"/>
                </a:lnTo>
                <a:lnTo>
                  <a:pt x="8600822" y="1862737"/>
                </a:lnTo>
                <a:lnTo>
                  <a:pt x="0" y="1862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7" r="-4443" b="-601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095257" y="3425075"/>
            <a:ext cx="3436849" cy="343684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756282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3651845"/>
            <a:ext cx="9391199" cy="2431318"/>
          </a:xfrm>
          <a:custGeom>
            <a:avLst/>
            <a:gdLst/>
            <a:ahLst/>
            <a:cxnLst/>
            <a:rect r="r" b="b" t="t" l="l"/>
            <a:pathLst>
              <a:path h="2431318" w="9391199">
                <a:moveTo>
                  <a:pt x="0" y="0"/>
                </a:moveTo>
                <a:lnTo>
                  <a:pt x="9391199" y="0"/>
                </a:lnTo>
                <a:lnTo>
                  <a:pt x="9391199" y="2431318"/>
                </a:lnTo>
                <a:lnTo>
                  <a:pt x="0" y="2431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531718" y="460375"/>
            <a:ext cx="722456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Business Scenarios </a:t>
            </a:r>
            <a:r>
              <a:rPr lang="en-US" sz="5499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821953"/>
            <a:ext cx="987455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 “Hello, I’m calling about your TCL TV products, which products do you currently have available”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046233"/>
            <a:ext cx="10677309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</a:rPr>
              <a:t>SELECT * FROM product WHERE Family = 'led' AND Brand = 'tcl';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8896" y="1133084"/>
            <a:ext cx="2108597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</a:rPr>
              <a:t>Client Calls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206988"/>
            <a:ext cx="5881241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</a:rPr>
              <a:t>Client Accepts the pricing at 185$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6805159"/>
            <a:ext cx="987455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SELECT * FROM led WHERE Item_code = 't40'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2715" y="-928929"/>
            <a:ext cx="5832778" cy="1570018"/>
            <a:chOff x="0" y="0"/>
            <a:chExt cx="1536205" cy="413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205" cy="413503"/>
            </a:xfrm>
            <a:custGeom>
              <a:avLst/>
              <a:gdLst/>
              <a:ahLst/>
              <a:cxnLst/>
              <a:rect r="r" b="b" t="t" l="l"/>
              <a:pathLst>
                <a:path h="413503" w="1536205">
                  <a:moveTo>
                    <a:pt x="203200" y="0"/>
                  </a:moveTo>
                  <a:lnTo>
                    <a:pt x="1536205" y="0"/>
                  </a:lnTo>
                  <a:lnTo>
                    <a:pt x="1333005" y="413503"/>
                  </a:lnTo>
                  <a:lnTo>
                    <a:pt x="0" y="413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333005" cy="470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00106" y="-754293"/>
            <a:ext cx="1413604" cy="1395381"/>
            <a:chOff x="0" y="0"/>
            <a:chExt cx="720488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922" y="-755996"/>
            <a:ext cx="1413604" cy="1395381"/>
            <a:chOff x="0" y="0"/>
            <a:chExt cx="720488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962716" y="-366681"/>
            <a:ext cx="9907850" cy="1006067"/>
            <a:chOff x="0" y="0"/>
            <a:chExt cx="3953981" cy="4014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53981" cy="401497"/>
            </a:xfrm>
            <a:custGeom>
              <a:avLst/>
              <a:gdLst/>
              <a:ahLst/>
              <a:cxnLst/>
              <a:rect r="r" b="b" t="t" l="l"/>
              <a:pathLst>
                <a:path h="401497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01497"/>
                  </a:lnTo>
                  <a:lnTo>
                    <a:pt x="3953981" y="401497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3750781" cy="45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300106" y="3086100"/>
            <a:ext cx="4114800" cy="4114800"/>
            <a:chOff x="0" y="0"/>
            <a:chExt cx="5486400" cy="54864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364357" y="177115"/>
              <a:ext cx="4629110" cy="4886264"/>
              <a:chOff x="0" y="0"/>
              <a:chExt cx="914392" cy="96518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14392" cy="965188"/>
              </a:xfrm>
              <a:custGeom>
                <a:avLst/>
                <a:gdLst/>
                <a:ahLst/>
                <a:cxnLst/>
                <a:rect r="r" b="b" t="t" l="l"/>
                <a:pathLst>
                  <a:path h="965188" w="914392">
                    <a:moveTo>
                      <a:pt x="457196" y="0"/>
                    </a:moveTo>
                    <a:cubicBezTo>
                      <a:pt x="204694" y="0"/>
                      <a:pt x="0" y="216065"/>
                      <a:pt x="0" y="482594"/>
                    </a:cubicBezTo>
                    <a:cubicBezTo>
                      <a:pt x="0" y="749123"/>
                      <a:pt x="204694" y="965188"/>
                      <a:pt x="457196" y="965188"/>
                    </a:cubicBezTo>
                    <a:cubicBezTo>
                      <a:pt x="709698" y="965188"/>
                      <a:pt x="914392" y="749123"/>
                      <a:pt x="914392" y="482594"/>
                    </a:cubicBezTo>
                    <a:cubicBezTo>
                      <a:pt x="914392" y="216065"/>
                      <a:pt x="709698" y="0"/>
                      <a:pt x="45719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85724" y="33336"/>
                <a:ext cx="742944" cy="841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837552" y="4296749"/>
            <a:ext cx="11285987" cy="1693503"/>
          </a:xfrm>
          <a:custGeom>
            <a:avLst/>
            <a:gdLst/>
            <a:ahLst/>
            <a:cxnLst/>
            <a:rect r="r" b="b" t="t" l="l"/>
            <a:pathLst>
              <a:path h="1693503" w="11285987">
                <a:moveTo>
                  <a:pt x="0" y="0"/>
                </a:moveTo>
                <a:lnTo>
                  <a:pt x="11285987" y="0"/>
                </a:lnTo>
                <a:lnTo>
                  <a:pt x="11285987" y="1693502"/>
                </a:lnTo>
                <a:lnTo>
                  <a:pt x="0" y="169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624587" y="460375"/>
            <a:ext cx="703882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Business Scenarios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7552" y="2125907"/>
            <a:ext cx="987455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 “I like the specs, put me down for an order of 5”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“Sure, let me grab your phone number”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7552" y="3216837"/>
            <a:ext cx="9043167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</a:rPr>
              <a:t>SELECT * FROM customer WHERE Phone_number = '70533975';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7552" y="1565836"/>
            <a:ext cx="6734345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</a:rPr>
              <a:t>Client carries though with the order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7552" y="6130924"/>
            <a:ext cx="5881241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</a:rPr>
              <a:t>Client Accepts the pricing at 185$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7552" y="6690995"/>
            <a:ext cx="987455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</a:rPr>
              <a:t>SELECT * FROM led WHERE Item_code = 't40'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4920" y="8703748"/>
            <a:ext cx="1787816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INSERT INTO order (Date, Customer_id, Item_code, Tot_qty, Discount, Total_price)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VALUES (CURDATE(), 'cust005', 't40', 5, 0.1, (5 * (SELECT Unit_price FROM product WHERE Item_code = 't40')));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7552" y="7564877"/>
            <a:ext cx="7621310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Client booked the order, Inserting into database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7552" y="8119072"/>
            <a:ext cx="2600801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“OKAY ILL TAKE IT”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2715" y="-928929"/>
            <a:ext cx="5832778" cy="1570018"/>
            <a:chOff x="0" y="0"/>
            <a:chExt cx="1536205" cy="413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205" cy="413503"/>
            </a:xfrm>
            <a:custGeom>
              <a:avLst/>
              <a:gdLst/>
              <a:ahLst/>
              <a:cxnLst/>
              <a:rect r="r" b="b" t="t" l="l"/>
              <a:pathLst>
                <a:path h="413503" w="1536205">
                  <a:moveTo>
                    <a:pt x="203200" y="0"/>
                  </a:moveTo>
                  <a:lnTo>
                    <a:pt x="1536205" y="0"/>
                  </a:lnTo>
                  <a:lnTo>
                    <a:pt x="1333005" y="413503"/>
                  </a:lnTo>
                  <a:lnTo>
                    <a:pt x="0" y="413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333005" cy="470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00106" y="-754293"/>
            <a:ext cx="1413604" cy="1395381"/>
            <a:chOff x="0" y="0"/>
            <a:chExt cx="720488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922" y="-755996"/>
            <a:ext cx="1413604" cy="1395381"/>
            <a:chOff x="0" y="0"/>
            <a:chExt cx="720488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962716" y="-366681"/>
            <a:ext cx="9907850" cy="1006067"/>
            <a:chOff x="0" y="0"/>
            <a:chExt cx="3953981" cy="4014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53981" cy="401497"/>
            </a:xfrm>
            <a:custGeom>
              <a:avLst/>
              <a:gdLst/>
              <a:ahLst/>
              <a:cxnLst/>
              <a:rect r="r" b="b" t="t" l="l"/>
              <a:pathLst>
                <a:path h="401497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01497"/>
                  </a:lnTo>
                  <a:lnTo>
                    <a:pt x="3953981" y="401497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3750781" cy="45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64412" y="6039558"/>
            <a:ext cx="12978208" cy="1556544"/>
          </a:xfrm>
          <a:custGeom>
            <a:avLst/>
            <a:gdLst/>
            <a:ahLst/>
            <a:cxnLst/>
            <a:rect r="r" b="b" t="t" l="l"/>
            <a:pathLst>
              <a:path h="1556544" w="12978208">
                <a:moveTo>
                  <a:pt x="0" y="0"/>
                </a:moveTo>
                <a:lnTo>
                  <a:pt x="12978208" y="0"/>
                </a:lnTo>
                <a:lnTo>
                  <a:pt x="12978208" y="1556544"/>
                </a:lnTo>
                <a:lnTo>
                  <a:pt x="0" y="155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06908" y="3270059"/>
            <a:ext cx="3746882" cy="3746882"/>
          </a:xfrm>
          <a:custGeom>
            <a:avLst/>
            <a:gdLst/>
            <a:ahLst/>
            <a:cxnLst/>
            <a:rect r="r" b="b" t="t" l="l"/>
            <a:pathLst>
              <a:path h="3746882" w="3746882">
                <a:moveTo>
                  <a:pt x="0" y="0"/>
                </a:moveTo>
                <a:lnTo>
                  <a:pt x="3746882" y="0"/>
                </a:lnTo>
                <a:lnTo>
                  <a:pt x="3746882" y="3746882"/>
                </a:lnTo>
                <a:lnTo>
                  <a:pt x="0" y="3746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24587" y="460375"/>
            <a:ext cx="703882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Business Scenarios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4412" y="4626610"/>
            <a:ext cx="1038663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</a:rPr>
              <a:t>SELECT * </a:t>
            </a:r>
            <a:r>
              <a:rPr lang="en-US" sz="2899">
                <a:solidFill>
                  <a:srgbClr val="000000"/>
                </a:solidFill>
                <a:latin typeface="Poppins"/>
              </a:rPr>
              <a:t>FROM order AND Customer_id = cust005';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8406" y="1786063"/>
            <a:ext cx="14411188" cy="96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</a:rPr>
              <a:t>After creating the new order entry, the salesperson double checks that the order was properly placed for the right customer and following their requirements.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2715" y="-928929"/>
            <a:ext cx="5832778" cy="1570018"/>
            <a:chOff x="0" y="0"/>
            <a:chExt cx="1536205" cy="413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205" cy="413503"/>
            </a:xfrm>
            <a:custGeom>
              <a:avLst/>
              <a:gdLst/>
              <a:ahLst/>
              <a:cxnLst/>
              <a:rect r="r" b="b" t="t" l="l"/>
              <a:pathLst>
                <a:path h="413503" w="1536205">
                  <a:moveTo>
                    <a:pt x="203200" y="0"/>
                  </a:moveTo>
                  <a:lnTo>
                    <a:pt x="1536205" y="0"/>
                  </a:lnTo>
                  <a:lnTo>
                    <a:pt x="1333005" y="413503"/>
                  </a:lnTo>
                  <a:lnTo>
                    <a:pt x="0" y="413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1333005" cy="470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00106" y="-754293"/>
            <a:ext cx="1413604" cy="1395381"/>
            <a:chOff x="0" y="0"/>
            <a:chExt cx="720488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922" y="-755996"/>
            <a:ext cx="1413604" cy="1395381"/>
            <a:chOff x="0" y="0"/>
            <a:chExt cx="720488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962716" y="-366681"/>
            <a:ext cx="9907850" cy="1006067"/>
            <a:chOff x="0" y="0"/>
            <a:chExt cx="3953981" cy="4014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53981" cy="401497"/>
            </a:xfrm>
            <a:custGeom>
              <a:avLst/>
              <a:gdLst/>
              <a:ahLst/>
              <a:cxnLst/>
              <a:rect r="r" b="b" t="t" l="l"/>
              <a:pathLst>
                <a:path h="401497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01497"/>
                  </a:lnTo>
                  <a:lnTo>
                    <a:pt x="3953981" y="401497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3750781" cy="45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286325" y="5476220"/>
            <a:ext cx="4796362" cy="2027413"/>
          </a:xfrm>
          <a:custGeom>
            <a:avLst/>
            <a:gdLst/>
            <a:ahLst/>
            <a:cxnLst/>
            <a:rect r="r" b="b" t="t" l="l"/>
            <a:pathLst>
              <a:path h="2027413" w="4796362">
                <a:moveTo>
                  <a:pt x="0" y="0"/>
                </a:moveTo>
                <a:lnTo>
                  <a:pt x="4796362" y="0"/>
                </a:lnTo>
                <a:lnTo>
                  <a:pt x="4796362" y="2027413"/>
                </a:lnTo>
                <a:lnTo>
                  <a:pt x="0" y="202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" t="0" r="-9216" b="-30424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669657" y="7991775"/>
            <a:ext cx="6088108" cy="1445596"/>
            <a:chOff x="0" y="0"/>
            <a:chExt cx="1603452" cy="3807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03452" cy="380733"/>
            </a:xfrm>
            <a:custGeom>
              <a:avLst/>
              <a:gdLst/>
              <a:ahLst/>
              <a:cxnLst/>
              <a:rect r="r" b="b" t="t" l="l"/>
              <a:pathLst>
                <a:path h="380733" w="1603452">
                  <a:moveTo>
                    <a:pt x="0" y="0"/>
                  </a:moveTo>
                  <a:lnTo>
                    <a:pt x="1603452" y="0"/>
                  </a:lnTo>
                  <a:lnTo>
                    <a:pt x="1603452" y="380733"/>
                  </a:lnTo>
                  <a:lnTo>
                    <a:pt x="0" y="380733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603452" cy="437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The database is not only useful for dealing with customers but also to extract quick insights about the company for managerial decisions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298936" y="1212797"/>
            <a:ext cx="3783751" cy="3691714"/>
          </a:xfrm>
          <a:custGeom>
            <a:avLst/>
            <a:gdLst/>
            <a:ahLst/>
            <a:cxnLst/>
            <a:rect r="r" b="b" t="t" l="l"/>
            <a:pathLst>
              <a:path h="3691714" w="3783751">
                <a:moveTo>
                  <a:pt x="0" y="0"/>
                </a:moveTo>
                <a:lnTo>
                  <a:pt x="3783751" y="0"/>
                </a:lnTo>
                <a:lnTo>
                  <a:pt x="3783751" y="3691714"/>
                </a:lnTo>
                <a:lnTo>
                  <a:pt x="0" y="369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531718" y="460375"/>
            <a:ext cx="722456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Business Scenarios </a:t>
            </a:r>
            <a:r>
              <a:rPr lang="en-US" sz="5499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4869" y="1822309"/>
            <a:ext cx="7793962" cy="81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000000"/>
                </a:solidFill>
                <a:latin typeface="Poppins Bold"/>
              </a:rPr>
              <a:t> “The manager wants to identify the top 10 customers who have placed the most orders”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0135" y="2757771"/>
            <a:ext cx="9043167" cy="223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SELECT c.Customer_id, COUNT(o.Order_id) AS Order_Count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FROM customer c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LEFT JOIN order o ON c.Customer_id = o.Customer_id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GROUP BY c.Customer_id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ORDER BY Order_Count DESC</a:t>
            </a:r>
          </a:p>
          <a:p>
            <a:pPr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LIMIT 10;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135" y="5317332"/>
            <a:ext cx="8970313" cy="81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000000"/>
                </a:solidFill>
                <a:latin typeface="Poppins Bold"/>
              </a:rPr>
              <a:t>“An employee needs to calculate the total revenue generated by the company within a specific time period”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254211"/>
            <a:ext cx="9946159" cy="74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Poppins"/>
              </a:rPr>
              <a:t>SELECT SUM(Total_price) As Total_Revenue FROM order WHERE Date BETWEEN '2019-03-31' AND '2020-09-19';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4567" y="7331374"/>
            <a:ext cx="3235970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Further  Insights...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4567" y="7955579"/>
            <a:ext cx="940873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</a:rPr>
              <a:t>An employee wants to calculate the total revenue generated by each product family.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4567" y="9012555"/>
            <a:ext cx="1076735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</a:rPr>
              <a:t>An employee wants to check the return rate for a specific product.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020" y="3980551"/>
            <a:ext cx="4957929" cy="49579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19052" y="3980551"/>
            <a:ext cx="4957929" cy="49579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72708" y="3980551"/>
            <a:ext cx="4957929" cy="49579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88051" y="3980551"/>
            <a:ext cx="4957929" cy="49579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82705" y="1000125"/>
            <a:ext cx="13522590" cy="166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Analytical Data Store and Data Analysis - Predicting Sales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939024"/>
            <a:ext cx="16230600" cy="40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3"/>
              </a:lnSpc>
            </a:pPr>
            <a:r>
              <a:rPr lang="en-US" sz="2599">
                <a:solidFill>
                  <a:srgbClr val="000000"/>
                </a:solidFill>
                <a:latin typeface="Poppins"/>
              </a:rPr>
              <a:t>Once our data is extracted into Phython, Linkers can go about predict sales using Random Forest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09375" y="4699204"/>
            <a:ext cx="3223219" cy="3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494" spc="-74">
                <a:solidFill>
                  <a:srgbClr val="FAC507"/>
                </a:solidFill>
                <a:latin typeface="Poppins Semi-Bold"/>
              </a:rPr>
              <a:t>Train, Test, Split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86407" y="4699204"/>
            <a:ext cx="3223219" cy="3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494" spc="-74">
                <a:solidFill>
                  <a:srgbClr val="000000"/>
                </a:solidFill>
                <a:latin typeface="Poppins Semi-Bold"/>
              </a:rPr>
              <a:t>Feature Engineering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6511" y="4699204"/>
            <a:ext cx="3223219" cy="3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494" spc="-74">
                <a:solidFill>
                  <a:srgbClr val="FAC507"/>
                </a:solidFill>
                <a:latin typeface="Poppins Semi-Bold"/>
              </a:rPr>
              <a:t>Model Building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55406" y="4699204"/>
            <a:ext cx="3223219" cy="3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494" spc="-74">
                <a:solidFill>
                  <a:srgbClr val="000000"/>
                </a:solidFill>
                <a:latin typeface="Poppins Semi-Bold"/>
              </a:rPr>
              <a:t>Implement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2867" y="6322347"/>
            <a:ext cx="3596135" cy="28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9"/>
              </a:lnSpc>
            </a:pPr>
            <a:r>
              <a:rPr lang="en-US" sz="1742">
                <a:solidFill>
                  <a:srgbClr val="FAC507"/>
                </a:solidFill>
                <a:latin typeface="Canva Sans Bold"/>
              </a:rPr>
              <a:t>Split into 80% Train and 20% Val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32952" y="5232550"/>
            <a:ext cx="2930128" cy="27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8">
                <a:solidFill>
                  <a:srgbClr val="000000"/>
                </a:solidFill>
                <a:latin typeface="Canva Sans Bold"/>
              </a:rPr>
              <a:t>missing values </a:t>
            </a:r>
          </a:p>
          <a:p>
            <a:pPr>
              <a:lnSpc>
                <a:spcPts val="2434"/>
              </a:lnSpc>
            </a:pPr>
            <a:r>
              <a:rPr lang="en-US" sz="1738">
                <a:solidFill>
                  <a:srgbClr val="000000"/>
                </a:solidFill>
                <a:latin typeface="Canva Sans Bold"/>
              </a:rPr>
              <a:t>categorical variables to numerical = one-hot encoding.</a:t>
            </a:r>
          </a:p>
          <a:p>
            <a:pPr>
              <a:lnSpc>
                <a:spcPts val="2434"/>
              </a:lnSpc>
            </a:pPr>
            <a:r>
              <a:rPr lang="en-US" sz="1738">
                <a:solidFill>
                  <a:srgbClr val="000000"/>
                </a:solidFill>
                <a:latin typeface="Canva Sans Bold"/>
              </a:rPr>
              <a:t>Extracted new features from the 'Date' column (year, month, day).</a:t>
            </a:r>
          </a:p>
          <a:p>
            <a:pPr>
              <a:lnSpc>
                <a:spcPts val="2434"/>
              </a:lnSpc>
            </a:pPr>
            <a:r>
              <a:rPr lang="en-US" sz="1738">
                <a:solidFill>
                  <a:srgbClr val="000000"/>
                </a:solidFill>
                <a:latin typeface="Canva Sans Bold"/>
              </a:rPr>
              <a:t>Dropped non-predictive columns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63325" y="6300672"/>
            <a:ext cx="3880693" cy="28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9"/>
              </a:lnSpc>
            </a:pPr>
            <a:r>
              <a:rPr lang="en-US" sz="1742">
                <a:solidFill>
                  <a:srgbClr val="FAC507"/>
                </a:solidFill>
                <a:latin typeface="Canva Sans Bold"/>
              </a:rPr>
              <a:t> RandomForestRegressor = RMSE.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94329" y="5689907"/>
            <a:ext cx="4204566" cy="151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>
                <a:solidFill>
                  <a:srgbClr val="000000"/>
                </a:solidFill>
                <a:latin typeface="Canva Sans Bold"/>
              </a:rPr>
              <a:t>Good in predicting sales of </a:t>
            </a:r>
          </a:p>
          <a:p>
            <a:pPr algn="ctr">
              <a:lnSpc>
                <a:spcPts val="2439"/>
              </a:lnSpc>
            </a:pPr>
            <a:r>
              <a:rPr lang="en-US" sz="1742">
                <a:solidFill>
                  <a:srgbClr val="000000"/>
                </a:solidFill>
                <a:latin typeface="Canva Sans Bold"/>
              </a:rPr>
              <a:t>TV’s with an error</a:t>
            </a:r>
          </a:p>
          <a:p>
            <a:pPr algn="ctr">
              <a:lnSpc>
                <a:spcPts val="2439"/>
              </a:lnSpc>
            </a:pPr>
          </a:p>
          <a:p>
            <a:pPr algn="ctr">
              <a:lnSpc>
                <a:spcPts val="2439"/>
              </a:lnSpc>
            </a:pPr>
            <a:r>
              <a:rPr lang="en-US" sz="1742">
                <a:solidFill>
                  <a:srgbClr val="000000"/>
                </a:solidFill>
                <a:latin typeface="Canva Sans Bold"/>
              </a:rPr>
              <a:t>Training RMSE: 4.242415049431006 </a:t>
            </a:r>
          </a:p>
          <a:p>
            <a:pPr algn="ctr">
              <a:lnSpc>
                <a:spcPts val="2439"/>
              </a:lnSpc>
            </a:pPr>
            <a:r>
              <a:rPr lang="en-US" sz="1742">
                <a:solidFill>
                  <a:srgbClr val="000000"/>
                </a:solidFill>
                <a:latin typeface="Canva Sans Bold"/>
              </a:rPr>
              <a:t>Validation RMSE: 13.094606117901842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3663" y="711414"/>
            <a:ext cx="12115563" cy="8864172"/>
            <a:chOff x="0" y="0"/>
            <a:chExt cx="16154083" cy="118188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01523" cy="8372221"/>
            </a:xfrm>
            <a:custGeom>
              <a:avLst/>
              <a:gdLst/>
              <a:ahLst/>
              <a:cxnLst/>
              <a:rect r="r" b="b" t="t" l="l"/>
              <a:pathLst>
                <a:path h="8372221" w="6901523">
                  <a:moveTo>
                    <a:pt x="0" y="0"/>
                  </a:moveTo>
                  <a:lnTo>
                    <a:pt x="6901523" y="0"/>
                  </a:lnTo>
                  <a:lnTo>
                    <a:pt x="6901523" y="8372221"/>
                  </a:lnTo>
                  <a:lnTo>
                    <a:pt x="0" y="8372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456" t="-842" r="-103114" b="-3389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8598220"/>
              <a:ext cx="16154083" cy="3220676"/>
            </a:xfrm>
            <a:custGeom>
              <a:avLst/>
              <a:gdLst/>
              <a:ahLst/>
              <a:cxnLst/>
              <a:rect r="r" b="b" t="t" l="l"/>
              <a:pathLst>
                <a:path h="3220676" w="16154083">
                  <a:moveTo>
                    <a:pt x="0" y="0"/>
                  </a:moveTo>
                  <a:lnTo>
                    <a:pt x="16154083" y="0"/>
                  </a:lnTo>
                  <a:lnTo>
                    <a:pt x="16154083" y="3220676"/>
                  </a:lnTo>
                  <a:lnTo>
                    <a:pt x="0" y="322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71" t="-310834" r="-3564" b="-953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120759" y="97763"/>
              <a:ext cx="8728809" cy="8176696"/>
            </a:xfrm>
            <a:custGeom>
              <a:avLst/>
              <a:gdLst/>
              <a:ahLst/>
              <a:cxnLst/>
              <a:rect r="r" b="b" t="t" l="l"/>
              <a:pathLst>
                <a:path h="8176696" w="8728809">
                  <a:moveTo>
                    <a:pt x="0" y="0"/>
                  </a:moveTo>
                  <a:lnTo>
                    <a:pt x="8728809" y="0"/>
                  </a:lnTo>
                  <a:lnTo>
                    <a:pt x="8728809" y="8176695"/>
                  </a:lnTo>
                  <a:lnTo>
                    <a:pt x="0" y="817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2685" t="-1065" r="0" b="-6931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325080" y="1153498"/>
              <a:ext cx="4143206" cy="1558279"/>
              <a:chOff x="0" y="0"/>
              <a:chExt cx="818411" cy="30780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8411" cy="307808"/>
              </a:xfrm>
              <a:custGeom>
                <a:avLst/>
                <a:gdLst/>
                <a:ahLst/>
                <a:cxnLst/>
                <a:rect r="r" b="b" t="t" l="l"/>
                <a:pathLst>
                  <a:path h="307808" w="818411">
                    <a:moveTo>
                      <a:pt x="0" y="0"/>
                    </a:moveTo>
                    <a:lnTo>
                      <a:pt x="818411" y="0"/>
                    </a:lnTo>
                    <a:lnTo>
                      <a:pt x="818411" y="307808"/>
                    </a:lnTo>
                    <a:lnTo>
                      <a:pt x="0" y="30780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18411" cy="364958"/>
              </a:xfrm>
              <a:prstGeom prst="rect">
                <a:avLst/>
              </a:prstGeom>
            </p:spPr>
            <p:txBody>
              <a:bodyPr anchor="ctr" rtlCol="false" tIns="52441" lIns="52441" bIns="52441" rIns="5244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010878" y="5130308"/>
              <a:ext cx="4143206" cy="2325235"/>
              <a:chOff x="0" y="0"/>
              <a:chExt cx="818411" cy="4593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8411" cy="459306"/>
              </a:xfrm>
              <a:custGeom>
                <a:avLst/>
                <a:gdLst/>
                <a:ahLst/>
                <a:cxnLst/>
                <a:rect r="r" b="b" t="t" l="l"/>
                <a:pathLst>
                  <a:path h="459306" w="818411">
                    <a:moveTo>
                      <a:pt x="0" y="0"/>
                    </a:moveTo>
                    <a:lnTo>
                      <a:pt x="818411" y="0"/>
                    </a:lnTo>
                    <a:lnTo>
                      <a:pt x="818411" y="459306"/>
                    </a:lnTo>
                    <a:lnTo>
                      <a:pt x="0" y="4593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818411" cy="516456"/>
              </a:xfrm>
              <a:prstGeom prst="rect">
                <a:avLst/>
              </a:prstGeom>
            </p:spPr>
            <p:txBody>
              <a:bodyPr anchor="ctr" rtlCol="false" tIns="52441" lIns="52441" bIns="52441" rIns="5244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782770" y="9367130"/>
              <a:ext cx="4143206" cy="1813931"/>
              <a:chOff x="0" y="0"/>
              <a:chExt cx="818411" cy="35830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8411" cy="358307"/>
              </a:xfrm>
              <a:custGeom>
                <a:avLst/>
                <a:gdLst/>
                <a:ahLst/>
                <a:cxnLst/>
                <a:rect r="r" b="b" t="t" l="l"/>
                <a:pathLst>
                  <a:path h="358307" w="818411">
                    <a:moveTo>
                      <a:pt x="0" y="0"/>
                    </a:moveTo>
                    <a:lnTo>
                      <a:pt x="818411" y="0"/>
                    </a:lnTo>
                    <a:lnTo>
                      <a:pt x="818411" y="358307"/>
                    </a:lnTo>
                    <a:lnTo>
                      <a:pt x="0" y="3583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818411" cy="415457"/>
              </a:xfrm>
              <a:prstGeom prst="rect">
                <a:avLst/>
              </a:prstGeom>
            </p:spPr>
            <p:txBody>
              <a:bodyPr anchor="ctr" rtlCol="false" tIns="52441" lIns="52441" bIns="52441" rIns="5244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218946" y="0"/>
              <a:ext cx="8595958" cy="8217679"/>
              <a:chOff x="0" y="0"/>
              <a:chExt cx="1697967" cy="162324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97967" cy="1623245"/>
              </a:xfrm>
              <a:custGeom>
                <a:avLst/>
                <a:gdLst/>
                <a:ahLst/>
                <a:cxnLst/>
                <a:rect r="r" b="b" t="t" l="l"/>
                <a:pathLst>
                  <a:path h="1623245" w="1697967">
                    <a:moveTo>
                      <a:pt x="0" y="0"/>
                    </a:moveTo>
                    <a:lnTo>
                      <a:pt x="1697967" y="0"/>
                    </a:lnTo>
                    <a:lnTo>
                      <a:pt x="1697967" y="1623245"/>
                    </a:lnTo>
                    <a:lnTo>
                      <a:pt x="0" y="16232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697967" cy="1680395"/>
              </a:xfrm>
              <a:prstGeom prst="rect">
                <a:avLst/>
              </a:prstGeom>
            </p:spPr>
            <p:txBody>
              <a:bodyPr anchor="ctr" rtlCol="false" tIns="52441" lIns="52441" bIns="52441" rIns="5244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12636878" y="4089400"/>
            <a:ext cx="4817459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Visualization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40" y="927448"/>
            <a:ext cx="8553615" cy="8553615"/>
          </a:xfrm>
          <a:custGeom>
            <a:avLst/>
            <a:gdLst/>
            <a:ahLst/>
            <a:cxnLst/>
            <a:rect r="r" b="b" t="t" l="l"/>
            <a:pathLst>
              <a:path h="8553615" w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01713">
            <a:off x="359739" y="-1465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01713">
            <a:off x="-1456491" y="7699667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85646">
            <a:off x="5410720" y="1114148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885646">
            <a:off x="-1701861" y="8200655"/>
            <a:ext cx="5461122" cy="815209"/>
          </a:xfrm>
          <a:custGeom>
            <a:avLst/>
            <a:gdLst/>
            <a:ahLst/>
            <a:cxnLst/>
            <a:rect r="r" b="b" t="t" l="l"/>
            <a:pathLst>
              <a:path h="815209" w="5461122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2143" r="0" b="-6857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23" y="1377231"/>
            <a:ext cx="7654049" cy="7654049"/>
          </a:xfrm>
          <a:custGeom>
            <a:avLst/>
            <a:gdLst/>
            <a:ahLst/>
            <a:cxnLst/>
            <a:rect r="r" b="b" t="t" l="l"/>
            <a:pathLst>
              <a:path h="7654049" w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944" y="1800252"/>
            <a:ext cx="6808007" cy="6808007"/>
          </a:xfrm>
          <a:custGeom>
            <a:avLst/>
            <a:gdLst/>
            <a:ahLst/>
            <a:cxnLst/>
            <a:rect r="r" b="b" t="t" l="l"/>
            <a:pathLst>
              <a:path h="6808007" w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651" y="805937"/>
            <a:ext cx="1142588" cy="1142588"/>
          </a:xfrm>
          <a:custGeom>
            <a:avLst/>
            <a:gdLst/>
            <a:ahLst/>
            <a:cxnLst/>
            <a:rect r="r" b="b" t="t" l="l"/>
            <a:pathLst>
              <a:path h="1142588" w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23616" y="7606902"/>
            <a:ext cx="1001357" cy="1001357"/>
          </a:xfrm>
          <a:custGeom>
            <a:avLst/>
            <a:gdLst/>
            <a:ahLst/>
            <a:cxnLst/>
            <a:rect r="r" b="b" t="t" l="l"/>
            <a:pathLst>
              <a:path h="1001357" w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26424" y="2032744"/>
            <a:ext cx="6343048" cy="634302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4999" t="0" r="-2499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17154" y="497264"/>
            <a:ext cx="7666401" cy="163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Recommendations and Limitations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3042" y="3296432"/>
            <a:ext cx="6382732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4"/>
              </a:lnSpc>
            </a:pPr>
            <a:r>
              <a:rPr lang="en-US" sz="1499">
                <a:solidFill>
                  <a:srgbClr val="000000"/>
                </a:solidFill>
                <a:latin typeface="Poppins Bold"/>
              </a:rPr>
              <a:t>Created a database for Linkers that reduced the data complexity (eliminate redundancies) present in the company and helped employees extract meaningful insights from data fast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6001" y="2701650"/>
            <a:ext cx="4296814" cy="3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300" spc="-69">
                <a:solidFill>
                  <a:srgbClr val="000000"/>
                </a:solidFill>
                <a:latin typeface="Poppins Bold"/>
              </a:rPr>
              <a:t>What we did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383534" y="3169772"/>
            <a:ext cx="6492240" cy="0"/>
          </a:xfrm>
          <a:prstGeom prst="line">
            <a:avLst/>
          </a:prstGeom>
          <a:ln cap="flat" w="38100">
            <a:solidFill>
              <a:srgbClr val="FAC5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032883" y="4661619"/>
            <a:ext cx="6518642" cy="3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79"/>
              </a:lnSpc>
            </a:pPr>
            <a:r>
              <a:rPr lang="en-US" sz="1327">
                <a:solidFill>
                  <a:srgbClr val="000000"/>
                </a:solidFill>
                <a:latin typeface="Poppins"/>
              </a:rPr>
              <a:t>Introduce a user authentication system to control access to the database. This ensures that only authorised users can view or modify data.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91310" y="4222262"/>
            <a:ext cx="6060215" cy="36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4"/>
              </a:lnSpc>
            </a:pPr>
            <a:r>
              <a:rPr lang="en-US" sz="2348" spc="-70">
                <a:solidFill>
                  <a:srgbClr val="000000"/>
                </a:solidFill>
                <a:latin typeface="Poppins Bold"/>
              </a:rPr>
              <a:t>Recommendation - User Authentication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835770" y="4234460"/>
            <a:ext cx="873368" cy="873368"/>
          </a:xfrm>
          <a:custGeom>
            <a:avLst/>
            <a:gdLst/>
            <a:ahLst/>
            <a:cxnLst/>
            <a:rect r="r" b="b" t="t" l="l"/>
            <a:pathLst>
              <a:path h="873368" w="873368">
                <a:moveTo>
                  <a:pt x="0" y="0"/>
                </a:moveTo>
                <a:lnTo>
                  <a:pt x="873368" y="0"/>
                </a:lnTo>
                <a:lnTo>
                  <a:pt x="873368" y="873369"/>
                </a:lnTo>
                <a:lnTo>
                  <a:pt x="0" y="8733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926676" y="4325366"/>
            <a:ext cx="691556" cy="691556"/>
          </a:xfrm>
          <a:custGeom>
            <a:avLst/>
            <a:gdLst/>
            <a:ahLst/>
            <a:cxnLst/>
            <a:rect r="r" b="b" t="t" l="l"/>
            <a:pathLst>
              <a:path h="691556" w="691556">
                <a:moveTo>
                  <a:pt x="0" y="0"/>
                </a:moveTo>
                <a:lnTo>
                  <a:pt x="691556" y="0"/>
                </a:lnTo>
                <a:lnTo>
                  <a:pt x="691556" y="691556"/>
                </a:lnTo>
                <a:lnTo>
                  <a:pt x="0" y="691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014064" y="4412754"/>
            <a:ext cx="516780" cy="516780"/>
          </a:xfrm>
          <a:custGeom>
            <a:avLst/>
            <a:gdLst/>
            <a:ahLst/>
            <a:cxnLst/>
            <a:rect r="r" b="b" t="t" l="l"/>
            <a:pathLst>
              <a:path h="516780" w="516780">
                <a:moveTo>
                  <a:pt x="516780" y="0"/>
                </a:moveTo>
                <a:lnTo>
                  <a:pt x="0" y="0"/>
                </a:lnTo>
                <a:lnTo>
                  <a:pt x="0" y="516781"/>
                </a:lnTo>
                <a:lnTo>
                  <a:pt x="516780" y="516781"/>
                </a:lnTo>
                <a:lnTo>
                  <a:pt x="51678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659677" y="6515217"/>
            <a:ext cx="8049461" cy="3335584"/>
            <a:chOff x="0" y="0"/>
            <a:chExt cx="10732615" cy="444744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121263"/>
              <a:ext cx="9189130" cy="78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79"/>
                </a:lnSpc>
              </a:pPr>
              <a:r>
                <a:rPr lang="en-US" sz="1327">
                  <a:solidFill>
                    <a:srgbClr val="000000"/>
                  </a:solidFill>
                  <a:latin typeface="Poppins"/>
                </a:rPr>
                <a:t>Linkers has been operating since 1993, this is the first time their employees will have encountered a database system. Employee training and implement parallel system (Excel and DBMS) until employees are fully ready for the switch.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549049" y="1535453"/>
              <a:ext cx="6640082" cy="478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4"/>
                </a:lnSpc>
              </a:pPr>
              <a:r>
                <a:rPr lang="en-US" sz="2348" spc="-70">
                  <a:solidFill>
                    <a:srgbClr val="000000"/>
                  </a:solidFill>
                  <a:latin typeface="Poppins Bold"/>
                </a:rPr>
                <a:t>Limitation - Employee Training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97608" y="3663658"/>
              <a:ext cx="8691522" cy="78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79"/>
                </a:lnSpc>
              </a:pPr>
              <a:r>
                <a:rPr lang="en-US" sz="1327">
                  <a:solidFill>
                    <a:srgbClr val="000000"/>
                  </a:solidFill>
                  <a:latin typeface="Poppins"/>
                </a:rPr>
                <a:t>Since the primary key item code and customer ID is not a number but rather strings, there is no auto incrementation in MySQL. Thus each employee will have to manually create these ID for new customers.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945739" y="3080586"/>
              <a:ext cx="5243391" cy="478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4"/>
                </a:lnSpc>
              </a:pPr>
              <a:r>
                <a:rPr lang="en-US" sz="2348" spc="-70">
                  <a:solidFill>
                    <a:srgbClr val="000000"/>
                  </a:solidFill>
                  <a:latin typeface="Poppins Bold"/>
                </a:rPr>
                <a:t>Limitation - Primary Key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9568124" y="9741"/>
              <a:ext cx="1164491" cy="1164491"/>
            </a:xfrm>
            <a:custGeom>
              <a:avLst/>
              <a:gdLst/>
              <a:ahLst/>
              <a:cxnLst/>
              <a:rect r="r" b="b" t="t" l="l"/>
              <a:pathLst>
                <a:path h="1164491" w="1164491">
                  <a:moveTo>
                    <a:pt x="0" y="0"/>
                  </a:moveTo>
                  <a:lnTo>
                    <a:pt x="1164491" y="0"/>
                  </a:lnTo>
                  <a:lnTo>
                    <a:pt x="1164491" y="1164491"/>
                  </a:lnTo>
                  <a:lnTo>
                    <a:pt x="0" y="1164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689332" y="130950"/>
              <a:ext cx="922075" cy="922075"/>
            </a:xfrm>
            <a:custGeom>
              <a:avLst/>
              <a:gdLst/>
              <a:ahLst/>
              <a:cxnLst/>
              <a:rect r="r" b="b" t="t" l="l"/>
              <a:pathLst>
                <a:path h="922075" w="922075">
                  <a:moveTo>
                    <a:pt x="0" y="0"/>
                  </a:moveTo>
                  <a:lnTo>
                    <a:pt x="922075" y="0"/>
                  </a:lnTo>
                  <a:lnTo>
                    <a:pt x="922075" y="922074"/>
                  </a:lnTo>
                  <a:lnTo>
                    <a:pt x="0" y="922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true" flipV="false" rot="0">
              <a:off x="9805850" y="247467"/>
              <a:ext cx="689040" cy="689040"/>
            </a:xfrm>
            <a:custGeom>
              <a:avLst/>
              <a:gdLst/>
              <a:ahLst/>
              <a:cxnLst/>
              <a:rect r="r" b="b" t="t" l="l"/>
              <a:pathLst>
                <a:path h="689040" w="689040">
                  <a:moveTo>
                    <a:pt x="689040" y="0"/>
                  </a:moveTo>
                  <a:lnTo>
                    <a:pt x="0" y="0"/>
                  </a:lnTo>
                  <a:lnTo>
                    <a:pt x="0" y="689040"/>
                  </a:lnTo>
                  <a:lnTo>
                    <a:pt x="689040" y="689040"/>
                  </a:lnTo>
                  <a:lnTo>
                    <a:pt x="68904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9568124" y="1548542"/>
              <a:ext cx="1164491" cy="1164491"/>
            </a:xfrm>
            <a:custGeom>
              <a:avLst/>
              <a:gdLst/>
              <a:ahLst/>
              <a:cxnLst/>
              <a:rect r="r" b="b" t="t" l="l"/>
              <a:pathLst>
                <a:path h="1164491" w="1164491">
                  <a:moveTo>
                    <a:pt x="0" y="0"/>
                  </a:moveTo>
                  <a:lnTo>
                    <a:pt x="1164491" y="0"/>
                  </a:lnTo>
                  <a:lnTo>
                    <a:pt x="1164491" y="1164491"/>
                  </a:lnTo>
                  <a:lnTo>
                    <a:pt x="0" y="1164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9689332" y="1669751"/>
              <a:ext cx="922075" cy="922075"/>
            </a:xfrm>
            <a:custGeom>
              <a:avLst/>
              <a:gdLst/>
              <a:ahLst/>
              <a:cxnLst/>
              <a:rect r="r" b="b" t="t" l="l"/>
              <a:pathLst>
                <a:path h="922075" w="922075">
                  <a:moveTo>
                    <a:pt x="0" y="0"/>
                  </a:moveTo>
                  <a:lnTo>
                    <a:pt x="922075" y="0"/>
                  </a:lnTo>
                  <a:lnTo>
                    <a:pt x="922075" y="922074"/>
                  </a:lnTo>
                  <a:lnTo>
                    <a:pt x="0" y="922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true" flipV="false" rot="0">
              <a:off x="9805850" y="1786268"/>
              <a:ext cx="689040" cy="689040"/>
            </a:xfrm>
            <a:custGeom>
              <a:avLst/>
              <a:gdLst/>
              <a:ahLst/>
              <a:cxnLst/>
              <a:rect r="r" b="b" t="t" l="l"/>
              <a:pathLst>
                <a:path h="689040" w="689040">
                  <a:moveTo>
                    <a:pt x="689040" y="0"/>
                  </a:moveTo>
                  <a:lnTo>
                    <a:pt x="0" y="0"/>
                  </a:lnTo>
                  <a:lnTo>
                    <a:pt x="0" y="689040"/>
                  </a:lnTo>
                  <a:lnTo>
                    <a:pt x="689040" y="689040"/>
                  </a:lnTo>
                  <a:lnTo>
                    <a:pt x="68904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9568124" y="3090938"/>
              <a:ext cx="1164491" cy="1164491"/>
            </a:xfrm>
            <a:custGeom>
              <a:avLst/>
              <a:gdLst/>
              <a:ahLst/>
              <a:cxnLst/>
              <a:rect r="r" b="b" t="t" l="l"/>
              <a:pathLst>
                <a:path h="1164491" w="1164491">
                  <a:moveTo>
                    <a:pt x="0" y="0"/>
                  </a:moveTo>
                  <a:lnTo>
                    <a:pt x="1164491" y="0"/>
                  </a:lnTo>
                  <a:lnTo>
                    <a:pt x="1164491" y="1164491"/>
                  </a:lnTo>
                  <a:lnTo>
                    <a:pt x="0" y="1164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9689332" y="3212146"/>
              <a:ext cx="922075" cy="922075"/>
            </a:xfrm>
            <a:custGeom>
              <a:avLst/>
              <a:gdLst/>
              <a:ahLst/>
              <a:cxnLst/>
              <a:rect r="r" b="b" t="t" l="l"/>
              <a:pathLst>
                <a:path h="922075" w="922075">
                  <a:moveTo>
                    <a:pt x="0" y="0"/>
                  </a:moveTo>
                  <a:lnTo>
                    <a:pt x="922075" y="0"/>
                  </a:lnTo>
                  <a:lnTo>
                    <a:pt x="922075" y="922074"/>
                  </a:lnTo>
                  <a:lnTo>
                    <a:pt x="0" y="922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true" flipV="false" rot="0">
              <a:off x="9805850" y="3328663"/>
              <a:ext cx="689040" cy="689040"/>
            </a:xfrm>
            <a:custGeom>
              <a:avLst/>
              <a:gdLst/>
              <a:ahLst/>
              <a:cxnLst/>
              <a:rect r="r" b="b" t="t" l="l"/>
              <a:pathLst>
                <a:path h="689040" w="689040">
                  <a:moveTo>
                    <a:pt x="689040" y="0"/>
                  </a:moveTo>
                  <a:lnTo>
                    <a:pt x="0" y="0"/>
                  </a:lnTo>
                  <a:lnTo>
                    <a:pt x="0" y="689040"/>
                  </a:lnTo>
                  <a:lnTo>
                    <a:pt x="689040" y="689040"/>
                  </a:lnTo>
                  <a:lnTo>
                    <a:pt x="68904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497608" y="539851"/>
              <a:ext cx="8691522" cy="78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79"/>
                </a:lnSpc>
              </a:pPr>
              <a:r>
                <a:rPr lang="en-US" sz="1327">
                  <a:solidFill>
                    <a:srgbClr val="000000"/>
                  </a:solidFill>
                  <a:latin typeface="Poppins"/>
                </a:rPr>
                <a:t>If a customer comes and orders multiple items on one day, the employee is required to record multiple records for each item ordered. This can be a limitation, however this is currently how Linkers operates.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794758" y="-9525"/>
              <a:ext cx="7394372" cy="478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4"/>
                </a:lnSpc>
              </a:pPr>
              <a:r>
                <a:rPr lang="en-US" sz="2348" spc="-70">
                  <a:solidFill>
                    <a:srgbClr val="000000"/>
                  </a:solidFill>
                  <a:latin typeface="Poppins Bold"/>
                </a:rPr>
                <a:t>Limitation  - 1 Item Limit per Order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032883" y="5374529"/>
            <a:ext cx="7676256" cy="873989"/>
            <a:chOff x="0" y="0"/>
            <a:chExt cx="10235008" cy="1165318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573548"/>
              <a:ext cx="8691522" cy="526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79"/>
                </a:lnSpc>
              </a:pPr>
              <a:r>
                <a:rPr lang="en-US" sz="1327">
                  <a:solidFill>
                    <a:srgbClr val="000000"/>
                  </a:solidFill>
                  <a:latin typeface="Poppins"/>
                </a:rPr>
                <a:t>Develop a user interface for the employee to retrieve customer and product data without the need to write the full SQL quires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800478" y="-9525"/>
              <a:ext cx="6891045" cy="478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4"/>
                </a:lnSpc>
              </a:pPr>
              <a:r>
                <a:rPr lang="en-US" sz="2348" spc="-70">
                  <a:solidFill>
                    <a:srgbClr val="000000"/>
                  </a:solidFill>
                  <a:latin typeface="Poppins Bold"/>
                </a:rPr>
                <a:t>Recommendation- User Interface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9070516" y="827"/>
              <a:ext cx="1164491" cy="1164491"/>
            </a:xfrm>
            <a:custGeom>
              <a:avLst/>
              <a:gdLst/>
              <a:ahLst/>
              <a:cxnLst/>
              <a:rect r="r" b="b" t="t" l="l"/>
              <a:pathLst>
                <a:path h="1164491" w="1164491">
                  <a:moveTo>
                    <a:pt x="0" y="0"/>
                  </a:moveTo>
                  <a:lnTo>
                    <a:pt x="1164492" y="0"/>
                  </a:lnTo>
                  <a:lnTo>
                    <a:pt x="1164492" y="1164491"/>
                  </a:lnTo>
                  <a:lnTo>
                    <a:pt x="0" y="1164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9191725" y="122035"/>
              <a:ext cx="922075" cy="922075"/>
            </a:xfrm>
            <a:custGeom>
              <a:avLst/>
              <a:gdLst/>
              <a:ahLst/>
              <a:cxnLst/>
              <a:rect r="r" b="b" t="t" l="l"/>
              <a:pathLst>
                <a:path h="922075" w="922075">
                  <a:moveTo>
                    <a:pt x="0" y="0"/>
                  </a:moveTo>
                  <a:lnTo>
                    <a:pt x="922074" y="0"/>
                  </a:lnTo>
                  <a:lnTo>
                    <a:pt x="922074" y="922075"/>
                  </a:lnTo>
                  <a:lnTo>
                    <a:pt x="0" y="922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true" flipV="false" rot="0">
              <a:off x="9308242" y="238552"/>
              <a:ext cx="689040" cy="689040"/>
            </a:xfrm>
            <a:custGeom>
              <a:avLst/>
              <a:gdLst/>
              <a:ahLst/>
              <a:cxnLst/>
              <a:rect r="r" b="b" t="t" l="l"/>
              <a:pathLst>
                <a:path h="689040" w="689040">
                  <a:moveTo>
                    <a:pt x="689040" y="0"/>
                  </a:moveTo>
                  <a:lnTo>
                    <a:pt x="0" y="0"/>
                  </a:lnTo>
                  <a:lnTo>
                    <a:pt x="0" y="689041"/>
                  </a:lnTo>
                  <a:lnTo>
                    <a:pt x="689040" y="689041"/>
                  </a:lnTo>
                  <a:lnTo>
                    <a:pt x="68904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8996" y="-2765821"/>
            <a:ext cx="16457430" cy="13132727"/>
            <a:chOff x="0" y="0"/>
            <a:chExt cx="50928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285" cy="406400"/>
            </a:xfrm>
            <a:custGeom>
              <a:avLst/>
              <a:gdLst/>
              <a:ahLst/>
              <a:cxnLst/>
              <a:rect r="r" b="b" t="t" l="l"/>
              <a:pathLst>
                <a:path h="406400" w="509285">
                  <a:moveTo>
                    <a:pt x="50928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509285" y="406400"/>
                  </a:lnTo>
                  <a:lnTo>
                    <a:pt x="407685" y="203200"/>
                  </a:lnTo>
                  <a:lnTo>
                    <a:pt x="50928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3314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95050" y="0"/>
            <a:ext cx="7792950" cy="10288229"/>
            <a:chOff x="0" y="0"/>
            <a:chExt cx="26797495" cy="353779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97508" cy="35378008"/>
            </a:xfrm>
            <a:custGeom>
              <a:avLst/>
              <a:gdLst/>
              <a:ahLst/>
              <a:cxnLst/>
              <a:rect r="r" b="b" t="t" l="l"/>
              <a:pathLst>
                <a:path h="35378008" w="26797508">
                  <a:moveTo>
                    <a:pt x="26797508" y="0"/>
                  </a:moveTo>
                  <a:lnTo>
                    <a:pt x="0" y="14351"/>
                  </a:lnTo>
                  <a:lnTo>
                    <a:pt x="6650355" y="12865989"/>
                  </a:lnTo>
                  <a:lnTo>
                    <a:pt x="1410335" y="23432390"/>
                  </a:lnTo>
                  <a:lnTo>
                    <a:pt x="7510780" y="35378008"/>
                  </a:lnTo>
                  <a:lnTo>
                    <a:pt x="26797508" y="35371785"/>
                  </a:lnTo>
                  <a:lnTo>
                    <a:pt x="26797508" y="0"/>
                  </a:lnTo>
                  <a:close/>
                </a:path>
              </a:pathLst>
            </a:custGeom>
            <a:blipFill>
              <a:blip r:embed="rId2"/>
              <a:stretch>
                <a:fillRect l="-66394" t="0" r="-3163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572850">
            <a:off x="10355827" y="-5379083"/>
            <a:ext cx="951101" cy="18359252"/>
            <a:chOff x="0" y="0"/>
            <a:chExt cx="250496" cy="4835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496" cy="4835359"/>
            </a:xfrm>
            <a:custGeom>
              <a:avLst/>
              <a:gdLst/>
              <a:ahLst/>
              <a:cxnLst/>
              <a:rect r="r" b="b" t="t" l="l"/>
              <a:pathLst>
                <a:path h="4835359" w="250496">
                  <a:moveTo>
                    <a:pt x="0" y="0"/>
                  </a:moveTo>
                  <a:lnTo>
                    <a:pt x="250496" y="0"/>
                  </a:lnTo>
                  <a:lnTo>
                    <a:pt x="250496" y="4835359"/>
                  </a:lnTo>
                  <a:lnTo>
                    <a:pt x="0" y="4835359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0496" cy="4892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7601645" y="6767849"/>
            <a:ext cx="4934623" cy="4871009"/>
            <a:chOff x="0" y="0"/>
            <a:chExt cx="720488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5086350"/>
            <a:ext cx="1492830" cy="1473585"/>
            <a:chOff x="0" y="0"/>
            <a:chExt cx="720488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9144000" y="3612765"/>
            <a:ext cx="1492830" cy="1473585"/>
            <a:chOff x="0" y="0"/>
            <a:chExt cx="720488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7931220" y="7074263"/>
            <a:ext cx="4008535" cy="3956860"/>
            <a:chOff x="0" y="0"/>
            <a:chExt cx="720488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5847242" cy="2459874"/>
          </a:xfrm>
          <a:custGeom>
            <a:avLst/>
            <a:gdLst/>
            <a:ahLst/>
            <a:cxnLst/>
            <a:rect r="r" b="b" t="t" l="l"/>
            <a:pathLst>
              <a:path h="2459874" w="5847242">
                <a:moveTo>
                  <a:pt x="0" y="0"/>
                </a:moveTo>
                <a:lnTo>
                  <a:pt x="5847242" y="0"/>
                </a:lnTo>
                <a:lnTo>
                  <a:pt x="5847242" y="2459874"/>
                </a:lnTo>
                <a:lnTo>
                  <a:pt x="0" y="245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56456" y="4315418"/>
            <a:ext cx="7963239" cy="162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93"/>
              </a:lnSpc>
            </a:pPr>
            <a:r>
              <a:rPr lang="en-US" sz="10525" spc="-315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03196" y="-2753728"/>
            <a:ext cx="16457430" cy="13132727"/>
            <a:chOff x="0" y="0"/>
            <a:chExt cx="50928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285" cy="406400"/>
            </a:xfrm>
            <a:custGeom>
              <a:avLst/>
              <a:gdLst/>
              <a:ahLst/>
              <a:cxnLst/>
              <a:rect r="r" b="b" t="t" l="l"/>
              <a:pathLst>
                <a:path h="406400" w="509285">
                  <a:moveTo>
                    <a:pt x="50928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509285" y="406400"/>
                  </a:lnTo>
                  <a:lnTo>
                    <a:pt x="407685" y="203200"/>
                  </a:lnTo>
                  <a:lnTo>
                    <a:pt x="509285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3314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01812" y="0"/>
            <a:ext cx="6869593" cy="10379000"/>
            <a:chOff x="0" y="0"/>
            <a:chExt cx="20993392" cy="317180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93354" cy="31717996"/>
            </a:xfrm>
            <a:custGeom>
              <a:avLst/>
              <a:gdLst/>
              <a:ahLst/>
              <a:cxnLst/>
              <a:rect r="r" b="b" t="t" l="l"/>
              <a:pathLst>
                <a:path h="31717996" w="20993354">
                  <a:moveTo>
                    <a:pt x="20746086" y="0"/>
                  </a:moveTo>
                  <a:lnTo>
                    <a:pt x="514223" y="158496"/>
                  </a:lnTo>
                  <a:lnTo>
                    <a:pt x="6450584" y="11768201"/>
                  </a:lnTo>
                  <a:lnTo>
                    <a:pt x="0" y="25031319"/>
                  </a:lnTo>
                  <a:lnTo>
                    <a:pt x="3537204" y="31717996"/>
                  </a:lnTo>
                  <a:lnTo>
                    <a:pt x="20993354" y="31581344"/>
                  </a:lnTo>
                  <a:lnTo>
                    <a:pt x="20746086" y="0"/>
                  </a:lnTo>
                  <a:close/>
                </a:path>
              </a:pathLst>
            </a:custGeom>
            <a:blipFill>
              <a:blip r:embed="rId2"/>
              <a:stretch>
                <a:fillRect l="-50723" t="0" r="-5072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572850">
            <a:off x="11650380" y="-5287084"/>
            <a:ext cx="951101" cy="18359252"/>
            <a:chOff x="0" y="0"/>
            <a:chExt cx="250496" cy="4835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496" cy="4835359"/>
            </a:xfrm>
            <a:custGeom>
              <a:avLst/>
              <a:gdLst/>
              <a:ahLst/>
              <a:cxnLst/>
              <a:rect r="r" b="b" t="t" l="l"/>
              <a:pathLst>
                <a:path h="4835359" w="250496">
                  <a:moveTo>
                    <a:pt x="0" y="0"/>
                  </a:moveTo>
                  <a:lnTo>
                    <a:pt x="250496" y="0"/>
                  </a:lnTo>
                  <a:lnTo>
                    <a:pt x="250496" y="4835359"/>
                  </a:lnTo>
                  <a:lnTo>
                    <a:pt x="0" y="4835359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0496" cy="4892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8281498" y="8077726"/>
            <a:ext cx="4934623" cy="4871009"/>
            <a:chOff x="0" y="0"/>
            <a:chExt cx="720488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8611074" y="8384140"/>
            <a:ext cx="4008535" cy="3956860"/>
            <a:chOff x="0" y="0"/>
            <a:chExt cx="720488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2374436"/>
            <a:ext cx="8923337" cy="347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188" indent="-356094" lvl="1">
              <a:lnSpc>
                <a:spcPts val="3925"/>
              </a:lnSpc>
              <a:buFont typeface="Arial"/>
              <a:buChar char="•"/>
            </a:pPr>
            <a:r>
              <a:rPr lang="en-US" sz="3298">
                <a:solidFill>
                  <a:srgbClr val="000000"/>
                </a:solidFill>
                <a:latin typeface="Poppins"/>
              </a:rPr>
              <a:t>Established in 1993</a:t>
            </a:r>
          </a:p>
          <a:p>
            <a:pPr marL="712188" indent="-356094" lvl="1">
              <a:lnSpc>
                <a:spcPts val="3925"/>
              </a:lnSpc>
              <a:buFont typeface="Arial"/>
              <a:buChar char="•"/>
            </a:pPr>
            <a:r>
              <a:rPr lang="en-US" sz="3298">
                <a:solidFill>
                  <a:srgbClr val="000000"/>
                </a:solidFill>
                <a:latin typeface="Poppins"/>
              </a:rPr>
              <a:t>The company developed and expanded its activities to become through the years a highly recognized wholesale company in Lebanon in the household appliances and consumer electronics fields</a:t>
            </a:r>
            <a:r>
              <a:rPr lang="en-US" sz="3298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009650"/>
            <a:ext cx="5210418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About Linkers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604" y="6786599"/>
            <a:ext cx="7835985" cy="201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667">
                <a:solidFill>
                  <a:srgbClr val="000000"/>
                </a:solidFill>
                <a:latin typeface="Poppins Bold"/>
              </a:rPr>
              <a:t>Up until this day Linkers has not incorporated any kind of database management system into their business. They continue to input all inventory and order information into Excel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014" y="-2770157"/>
            <a:ext cx="14713894" cy="13132727"/>
            <a:chOff x="0" y="0"/>
            <a:chExt cx="45533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330" cy="406400"/>
            </a:xfrm>
            <a:custGeom>
              <a:avLst/>
              <a:gdLst/>
              <a:ahLst/>
              <a:cxnLst/>
              <a:rect r="r" b="b" t="t" l="l"/>
              <a:pathLst>
                <a:path h="406400" w="455330">
                  <a:moveTo>
                    <a:pt x="45533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455330" y="406400"/>
                  </a:lnTo>
                  <a:lnTo>
                    <a:pt x="353730" y="203200"/>
                  </a:lnTo>
                  <a:lnTo>
                    <a:pt x="45533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27753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24843" y="-195875"/>
            <a:ext cx="5403207" cy="10985955"/>
            <a:chOff x="0" y="0"/>
            <a:chExt cx="15599867" cy="317180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99839" cy="31717996"/>
            </a:xfrm>
            <a:custGeom>
              <a:avLst/>
              <a:gdLst/>
              <a:ahLst/>
              <a:cxnLst/>
              <a:rect r="r" b="b" t="t" l="l"/>
              <a:pathLst>
                <a:path h="31717996" w="15599839">
                  <a:moveTo>
                    <a:pt x="15416098" y="0"/>
                  </a:moveTo>
                  <a:lnTo>
                    <a:pt x="382111" y="158496"/>
                  </a:lnTo>
                  <a:lnTo>
                    <a:pt x="4793330" y="11768201"/>
                  </a:lnTo>
                  <a:lnTo>
                    <a:pt x="0" y="25031319"/>
                  </a:lnTo>
                  <a:lnTo>
                    <a:pt x="2628442" y="31717996"/>
                  </a:lnTo>
                  <a:lnTo>
                    <a:pt x="15599839" y="31581344"/>
                  </a:lnTo>
                  <a:lnTo>
                    <a:pt x="15416098" y="0"/>
                  </a:lnTo>
                  <a:close/>
                </a:path>
              </a:pathLst>
            </a:custGeom>
            <a:blipFill>
              <a:blip r:embed="rId2"/>
              <a:stretch>
                <a:fillRect l="-25229" t="0" r="-2522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572850">
            <a:off x="13149985" y="-5383420"/>
            <a:ext cx="951101" cy="18359252"/>
            <a:chOff x="0" y="0"/>
            <a:chExt cx="250496" cy="4835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496" cy="4835359"/>
            </a:xfrm>
            <a:custGeom>
              <a:avLst/>
              <a:gdLst/>
              <a:ahLst/>
              <a:cxnLst/>
              <a:rect r="r" b="b" t="t" l="l"/>
              <a:pathLst>
                <a:path h="4835359" w="250496">
                  <a:moveTo>
                    <a:pt x="0" y="0"/>
                  </a:moveTo>
                  <a:lnTo>
                    <a:pt x="250496" y="0"/>
                  </a:lnTo>
                  <a:lnTo>
                    <a:pt x="250496" y="4835359"/>
                  </a:lnTo>
                  <a:lnTo>
                    <a:pt x="0" y="4835359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0496" cy="4892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520563"/>
            <a:ext cx="9511017" cy="715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5462" indent="-302731" lvl="1">
              <a:lnSpc>
                <a:spcPts val="3337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Poppins"/>
              </a:rPr>
              <a:t>Wholesale appliance companies like Linkers forecasting the inventory needed to meet market demands. </a:t>
            </a:r>
            <a:r>
              <a:rPr lang="en-US" sz="2804">
                <a:solidFill>
                  <a:srgbClr val="000000"/>
                </a:solidFill>
                <a:latin typeface="Poppins"/>
              </a:rPr>
              <a:t>Without direct access to customer data Linkers struggles to extract data into analytical data stores such as python. </a:t>
            </a:r>
            <a:r>
              <a:rPr lang="en-US" sz="2804">
                <a:solidFill>
                  <a:srgbClr val="000000"/>
                </a:solidFill>
                <a:latin typeface="Poppins"/>
              </a:rPr>
              <a:t>Linkers needs to design a database to track orders from their shops.</a:t>
            </a:r>
          </a:p>
          <a:p>
            <a:pPr>
              <a:lnSpc>
                <a:spcPts val="3337"/>
              </a:lnSpc>
            </a:pPr>
          </a:p>
          <a:p>
            <a:pPr marL="605462" indent="-302731" lvl="1">
              <a:lnSpc>
                <a:spcPts val="3337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Poppins Bold"/>
              </a:rPr>
              <a:t>People can place an order of multiple products. </a:t>
            </a:r>
            <a:r>
              <a:rPr lang="en-US" sz="2804">
                <a:solidFill>
                  <a:srgbClr val="000000"/>
                </a:solidFill>
                <a:latin typeface="Poppins Bold"/>
              </a:rPr>
              <a:t>They need to record what the order contains, who made the order, at what time and how much.</a:t>
            </a:r>
          </a:p>
          <a:p>
            <a:pPr>
              <a:lnSpc>
                <a:spcPts val="3337"/>
              </a:lnSpc>
            </a:pPr>
          </a:p>
          <a:p>
            <a:pPr marL="605462" indent="-302731" lvl="1">
              <a:lnSpc>
                <a:spcPts val="3337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Poppins Bold"/>
              </a:rPr>
              <a:t>Finally, they want to track the name and price of products with the quantity of each product for each order. </a:t>
            </a:r>
          </a:p>
          <a:p>
            <a:pPr>
              <a:lnSpc>
                <a:spcPts val="3337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0539717" y="7927065"/>
            <a:ext cx="4934623" cy="4871009"/>
            <a:chOff x="0" y="0"/>
            <a:chExt cx="720488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1002761" y="8284904"/>
            <a:ext cx="4008535" cy="3956860"/>
            <a:chOff x="0" y="0"/>
            <a:chExt cx="720488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000125"/>
            <a:ext cx="89834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Problem Statement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810318"/>
            <a:ext cx="7296527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Proposed Database Applications for Linkers  </a:t>
            </a:r>
          </a:p>
        </p:txBody>
      </p:sp>
      <p:grpSp>
        <p:nvGrpSpPr>
          <p:cNvPr name="Group 9" id="9"/>
          <p:cNvGrpSpPr/>
          <p:nvPr/>
        </p:nvGrpSpPr>
        <p:grpSpPr>
          <a:xfrm rot="5932461">
            <a:off x="15097083" y="5443320"/>
            <a:ext cx="574647" cy="494197"/>
            <a:chOff x="0" y="0"/>
            <a:chExt cx="826976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976" cy="711200"/>
            </a:xfrm>
            <a:custGeom>
              <a:avLst/>
              <a:gdLst/>
              <a:ahLst/>
              <a:cxnLst/>
              <a:rect r="r" b="b" t="t" l="l"/>
              <a:pathLst>
                <a:path h="711200" w="826976">
                  <a:moveTo>
                    <a:pt x="413488" y="711200"/>
                  </a:moveTo>
                  <a:lnTo>
                    <a:pt x="826976" y="0"/>
                  </a:lnTo>
                  <a:lnTo>
                    <a:pt x="0" y="0"/>
                  </a:lnTo>
                  <a:lnTo>
                    <a:pt x="413488" y="711200"/>
                  </a:lnTo>
                  <a:close/>
                </a:path>
              </a:pathLst>
            </a:custGeom>
            <a:solidFill>
              <a:srgbClr val="FAC507"/>
            </a:solidFill>
            <a:ln w="76200" cap="sq">
              <a:solidFill>
                <a:srgbClr val="FAC5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9215" y="-6350"/>
              <a:ext cx="568546" cy="387350"/>
            </a:xfrm>
            <a:prstGeom prst="rect">
              <a:avLst/>
            </a:prstGeom>
          </p:spPr>
          <p:txBody>
            <a:bodyPr anchor="ctr" rtlCol="false" tIns="49637" lIns="49637" bIns="49637" rIns="496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01465" y="-711763"/>
            <a:ext cx="1413604" cy="1395381"/>
            <a:chOff x="0" y="0"/>
            <a:chExt cx="720488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802065" y="-517106"/>
            <a:ext cx="9907850" cy="1200724"/>
            <a:chOff x="0" y="0"/>
            <a:chExt cx="3953981" cy="479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53981" cy="479180"/>
            </a:xfrm>
            <a:custGeom>
              <a:avLst/>
              <a:gdLst/>
              <a:ahLst/>
              <a:cxnLst/>
              <a:rect r="r" b="b" t="t" l="l"/>
              <a:pathLst>
                <a:path h="479180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79180"/>
                  </a:lnTo>
                  <a:lnTo>
                    <a:pt x="3953981" y="479180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57150"/>
              <a:ext cx="3750781" cy="536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83941" y="596623"/>
            <a:ext cx="9074107" cy="8919764"/>
            <a:chOff x="0" y="0"/>
            <a:chExt cx="12098810" cy="118930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266758" y="3401333"/>
              <a:ext cx="5310599" cy="5488991"/>
            </a:xfrm>
            <a:custGeom>
              <a:avLst/>
              <a:gdLst/>
              <a:ahLst/>
              <a:cxnLst/>
              <a:rect r="r" b="b" t="t" l="l"/>
              <a:pathLst>
                <a:path h="5488991" w="5310599">
                  <a:moveTo>
                    <a:pt x="0" y="0"/>
                  </a:moveTo>
                  <a:lnTo>
                    <a:pt x="5310599" y="0"/>
                  </a:lnTo>
                  <a:lnTo>
                    <a:pt x="5310599" y="5488991"/>
                  </a:lnTo>
                  <a:lnTo>
                    <a:pt x="0" y="5488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5570503" y="3209495"/>
              <a:ext cx="845157" cy="726836"/>
              <a:chOff x="0" y="0"/>
              <a:chExt cx="826976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2697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6976">
                    <a:moveTo>
                      <a:pt x="413488" y="711200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711200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9215" y="-6350"/>
                <a:ext cx="568546" cy="3873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885132">
              <a:off x="4513407" y="8346176"/>
              <a:ext cx="845157" cy="726836"/>
              <a:chOff x="0" y="0"/>
              <a:chExt cx="826976" cy="711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2697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6976">
                    <a:moveTo>
                      <a:pt x="413488" y="711200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711200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9215" y="-6350"/>
                <a:ext cx="568546" cy="3873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400000">
              <a:off x="6842889" y="8259951"/>
              <a:ext cx="845157" cy="726836"/>
              <a:chOff x="0" y="0"/>
              <a:chExt cx="826976" cy="7112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2697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6976">
                    <a:moveTo>
                      <a:pt x="413488" y="711200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711200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29215" y="-6350"/>
                <a:ext cx="568546" cy="3873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1150043">
              <a:off x="2930057" y="6738369"/>
              <a:ext cx="845157" cy="726836"/>
              <a:chOff x="0" y="0"/>
              <a:chExt cx="826976" cy="7112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2697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6976">
                    <a:moveTo>
                      <a:pt x="413488" y="711200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711200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9215" y="-6350"/>
                <a:ext cx="568546" cy="3873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4385919" y="0"/>
              <a:ext cx="3280132" cy="328013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31334" y="1755713"/>
              <a:ext cx="3280132" cy="3280132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3138093">
              <a:off x="3512872" y="4250432"/>
              <a:ext cx="874389" cy="574143"/>
              <a:chOff x="0" y="0"/>
              <a:chExt cx="826976" cy="54301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26976" cy="543011"/>
              </a:xfrm>
              <a:custGeom>
                <a:avLst/>
                <a:gdLst/>
                <a:ahLst/>
                <a:cxnLst/>
                <a:rect r="r" b="b" t="t" l="l"/>
                <a:pathLst>
                  <a:path h="543011" w="826976">
                    <a:moveTo>
                      <a:pt x="413488" y="543011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543011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29215" y="-18364"/>
                <a:ext cx="568546" cy="309262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5610191"/>
              <a:ext cx="3280132" cy="3280132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432125" y="8588028"/>
              <a:ext cx="3280132" cy="3280132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6348834" y="8612886"/>
              <a:ext cx="3280132" cy="3280132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8818677" y="5567019"/>
              <a:ext cx="3280132" cy="3280132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7926124" y="1704350"/>
              <a:ext cx="3280132" cy="3280132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3142411">
              <a:off x="7621170" y="4220907"/>
              <a:ext cx="845157" cy="726836"/>
              <a:chOff x="0" y="0"/>
              <a:chExt cx="826976" cy="7112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2697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6976">
                    <a:moveTo>
                      <a:pt x="413488" y="711200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711200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129215" y="-6350"/>
                <a:ext cx="568546" cy="3873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4718047" y="5865422"/>
              <a:ext cx="2628711" cy="80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7"/>
                </a:lnSpc>
              </a:pPr>
              <a:r>
                <a:rPr lang="en-US" sz="3875" spc="-116">
                  <a:solidFill>
                    <a:srgbClr val="000000"/>
                  </a:solidFill>
                  <a:latin typeface="Poppins Bold"/>
                </a:rPr>
                <a:t>MySQL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4718047" y="1385126"/>
              <a:ext cx="2628711" cy="4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2371" spc="-71">
                  <a:solidFill>
                    <a:srgbClr val="FFFFFF"/>
                  </a:solidFill>
                  <a:latin typeface="Poppins Bold"/>
                </a:rPr>
                <a:t>Flexibility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8287926" y="3146392"/>
              <a:ext cx="2628711" cy="4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2371" spc="-71">
                  <a:solidFill>
                    <a:srgbClr val="FFFFFF"/>
                  </a:solidFill>
                  <a:latin typeface="Poppins Bold"/>
                </a:rPr>
                <a:t>Security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9057043" y="6969527"/>
              <a:ext cx="2803401" cy="4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2371" spc="-71">
                  <a:solidFill>
                    <a:srgbClr val="FFFFFF"/>
                  </a:solidFill>
                  <a:latin typeface="Poppins Bold"/>
                </a:rPr>
                <a:t>Speed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2751969" y="10028937"/>
              <a:ext cx="2640446" cy="438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1"/>
                </a:lnSpc>
              </a:pPr>
              <a:r>
                <a:rPr lang="en-US" sz="2166" spc="-64">
                  <a:solidFill>
                    <a:srgbClr val="FFFFFF"/>
                  </a:solidFill>
                  <a:latin typeface="Poppins Bold"/>
                </a:rPr>
                <a:t>Scalability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259759" y="7008394"/>
              <a:ext cx="2760614" cy="422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7"/>
                </a:lnSpc>
              </a:pPr>
              <a:r>
                <a:rPr lang="en-US" sz="2076" spc="-62">
                  <a:solidFill>
                    <a:srgbClr val="FFFFFF"/>
                  </a:solidFill>
                  <a:latin typeface="Poppins Bold"/>
                </a:rPr>
                <a:t>Compatitbility 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939618" y="3146392"/>
              <a:ext cx="3063565" cy="4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2371" spc="-71">
                  <a:solidFill>
                    <a:srgbClr val="FFFFFF"/>
                  </a:solidFill>
                  <a:latin typeface="Poppins Bold"/>
                </a:rPr>
                <a:t>Cost 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6674544" y="10082347"/>
              <a:ext cx="2628711" cy="490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2371" spc="-71">
                  <a:solidFill>
                    <a:srgbClr val="FFFFFF"/>
                  </a:solidFill>
                  <a:latin typeface="Poppins Bold"/>
                </a:rPr>
                <a:t>Reliability</a:t>
              </a:r>
            </a:p>
          </p:txBody>
        </p:sp>
        <p:grpSp>
          <p:nvGrpSpPr>
            <p:cNvPr name="Group 67" id="67"/>
            <p:cNvGrpSpPr/>
            <p:nvPr/>
          </p:nvGrpSpPr>
          <p:grpSpPr>
            <a:xfrm rot="-8182270">
              <a:off x="8331188" y="6338194"/>
              <a:ext cx="845157" cy="726836"/>
              <a:chOff x="0" y="0"/>
              <a:chExt cx="826976" cy="7112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2697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6976">
                    <a:moveTo>
                      <a:pt x="413488" y="711200"/>
                    </a:moveTo>
                    <a:lnTo>
                      <a:pt x="826976" y="0"/>
                    </a:lnTo>
                    <a:lnTo>
                      <a:pt x="0" y="0"/>
                    </a:lnTo>
                    <a:lnTo>
                      <a:pt x="413488" y="711200"/>
                    </a:lnTo>
                    <a:close/>
                  </a:path>
                </a:pathLst>
              </a:custGeom>
              <a:solidFill>
                <a:srgbClr val="FAC507"/>
              </a:solidFill>
              <a:ln w="76200" cap="sq">
                <a:solidFill>
                  <a:srgbClr val="FAC507"/>
                </a:solidFill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129215" y="-6350"/>
                <a:ext cx="568546" cy="387350"/>
              </a:xfrm>
              <a:prstGeom prst="rect">
                <a:avLst/>
              </a:prstGeom>
            </p:spPr>
            <p:txBody>
              <a:bodyPr anchor="ctr" rtlCol="false" tIns="49637" lIns="49637" bIns="49637" rIns="4963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079088" y="4697413"/>
            <a:ext cx="81153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2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Proposed Solution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8169" y="1059238"/>
            <a:ext cx="7106616" cy="8168525"/>
            <a:chOff x="0" y="0"/>
            <a:chExt cx="9475488" cy="108913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75488" cy="10891366"/>
            </a:xfrm>
            <a:custGeom>
              <a:avLst/>
              <a:gdLst/>
              <a:ahLst/>
              <a:cxnLst/>
              <a:rect r="r" b="b" t="t" l="l"/>
              <a:pathLst>
                <a:path h="10891366" w="9475488">
                  <a:moveTo>
                    <a:pt x="0" y="0"/>
                  </a:moveTo>
                  <a:lnTo>
                    <a:pt x="9475488" y="0"/>
                  </a:lnTo>
                  <a:lnTo>
                    <a:pt x="9475488" y="10891366"/>
                  </a:lnTo>
                  <a:lnTo>
                    <a:pt x="0" y="10891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272579" y="4177648"/>
              <a:ext cx="6170186" cy="599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4"/>
                </a:lnSpc>
              </a:pPr>
              <a:r>
                <a:rPr lang="en-US" sz="2856" spc="-85">
                  <a:solidFill>
                    <a:srgbClr val="000000"/>
                  </a:solidFill>
                  <a:latin typeface="Poppins Bold"/>
                </a:rPr>
                <a:t>Designing a Database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853180" y="9449902"/>
              <a:ext cx="5008985" cy="599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4"/>
                </a:lnSpc>
              </a:pPr>
              <a:r>
                <a:rPr lang="en-US" sz="2856" spc="-85">
                  <a:solidFill>
                    <a:srgbClr val="000000"/>
                  </a:solidFill>
                  <a:latin typeface="Poppins Bold"/>
                </a:rPr>
                <a:t>Analytical Data Store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0557" y="6813775"/>
              <a:ext cx="4333859" cy="599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4"/>
                </a:lnSpc>
              </a:pPr>
              <a:r>
                <a:rPr lang="en-US" sz="2856" spc="-85">
                  <a:solidFill>
                    <a:srgbClr val="000000"/>
                  </a:solidFill>
                  <a:latin typeface="Poppins Bold"/>
                </a:rPr>
                <a:t>MySQL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40557" y="1538296"/>
              <a:ext cx="4333859" cy="599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4"/>
                </a:lnSpc>
              </a:pPr>
              <a:r>
                <a:rPr lang="en-US" sz="2856" spc="-85">
                  <a:solidFill>
                    <a:srgbClr val="000000"/>
                  </a:solidFill>
                  <a:latin typeface="Poppins Bold"/>
                </a:rPr>
                <a:t>Data Processing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65897" y="-697691"/>
            <a:ext cx="1413604" cy="1395381"/>
            <a:chOff x="0" y="0"/>
            <a:chExt cx="720488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75181" y="-7971678"/>
            <a:ext cx="9907850" cy="8669369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92958" y="3778910"/>
            <a:ext cx="6981534" cy="7646418"/>
            <a:chOff x="0" y="0"/>
            <a:chExt cx="1838758" cy="2013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8758" cy="2013871"/>
            </a:xfrm>
            <a:custGeom>
              <a:avLst/>
              <a:gdLst/>
              <a:ahLst/>
              <a:cxnLst/>
              <a:rect r="r" b="b" t="t" l="l"/>
              <a:pathLst>
                <a:path h="2013871" w="1838758">
                  <a:moveTo>
                    <a:pt x="0" y="0"/>
                  </a:moveTo>
                  <a:lnTo>
                    <a:pt x="1838758" y="0"/>
                  </a:lnTo>
                  <a:lnTo>
                    <a:pt x="1838758" y="2013871"/>
                  </a:lnTo>
                  <a:lnTo>
                    <a:pt x="0" y="2013871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38758" cy="2071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80844" y="3805778"/>
            <a:ext cx="4928052" cy="7276964"/>
            <a:chOff x="0" y="0"/>
            <a:chExt cx="1297923" cy="19165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7923" cy="1916567"/>
            </a:xfrm>
            <a:custGeom>
              <a:avLst/>
              <a:gdLst/>
              <a:ahLst/>
              <a:cxnLst/>
              <a:rect r="r" b="b" t="t" l="l"/>
              <a:pathLst>
                <a:path h="1916567" w="1297923">
                  <a:moveTo>
                    <a:pt x="0" y="0"/>
                  </a:moveTo>
                  <a:lnTo>
                    <a:pt x="1297923" y="0"/>
                  </a:lnTo>
                  <a:lnTo>
                    <a:pt x="1297923" y="1916567"/>
                  </a:lnTo>
                  <a:lnTo>
                    <a:pt x="0" y="1916567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97923" cy="1973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4252" y="3778910"/>
            <a:ext cx="4386592" cy="8062055"/>
            <a:chOff x="0" y="0"/>
            <a:chExt cx="1155316" cy="21233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316" cy="2123339"/>
            </a:xfrm>
            <a:custGeom>
              <a:avLst/>
              <a:gdLst/>
              <a:ahLst/>
              <a:cxnLst/>
              <a:rect r="r" b="b" t="t" l="l"/>
              <a:pathLst>
                <a:path h="2123339" w="1155316">
                  <a:moveTo>
                    <a:pt x="0" y="0"/>
                  </a:moveTo>
                  <a:lnTo>
                    <a:pt x="1155316" y="0"/>
                  </a:lnTo>
                  <a:lnTo>
                    <a:pt x="1155316" y="2123339"/>
                  </a:lnTo>
                  <a:lnTo>
                    <a:pt x="0" y="2123339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55316" cy="218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01820" y="2262728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82715" y="-928929"/>
            <a:ext cx="5832778" cy="1570018"/>
            <a:chOff x="0" y="0"/>
            <a:chExt cx="1536205" cy="413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6205" cy="413503"/>
            </a:xfrm>
            <a:custGeom>
              <a:avLst/>
              <a:gdLst/>
              <a:ahLst/>
              <a:cxnLst/>
              <a:rect r="r" b="b" t="t" l="l"/>
              <a:pathLst>
                <a:path h="413503" w="1536205">
                  <a:moveTo>
                    <a:pt x="203200" y="0"/>
                  </a:moveTo>
                  <a:lnTo>
                    <a:pt x="1536205" y="0"/>
                  </a:lnTo>
                  <a:lnTo>
                    <a:pt x="1333005" y="413503"/>
                  </a:lnTo>
                  <a:lnTo>
                    <a:pt x="0" y="413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57150"/>
              <a:ext cx="1333005" cy="470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00106" y="-754293"/>
            <a:ext cx="1413604" cy="1395381"/>
            <a:chOff x="0" y="0"/>
            <a:chExt cx="720488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97922" y="-755996"/>
            <a:ext cx="1413604" cy="1395381"/>
            <a:chOff x="0" y="0"/>
            <a:chExt cx="720488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5962716" y="-366681"/>
            <a:ext cx="9907850" cy="1006067"/>
            <a:chOff x="0" y="0"/>
            <a:chExt cx="3953981" cy="4014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53981" cy="401497"/>
            </a:xfrm>
            <a:custGeom>
              <a:avLst/>
              <a:gdLst/>
              <a:ahLst/>
              <a:cxnLst/>
              <a:rect r="r" b="b" t="t" l="l"/>
              <a:pathLst>
                <a:path h="401497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01497"/>
                  </a:lnTo>
                  <a:lnTo>
                    <a:pt x="3953981" y="401497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3750781" cy="45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11822" y="2235860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57609" y="2674154"/>
            <a:ext cx="2300723" cy="2297847"/>
          </a:xfrm>
          <a:custGeom>
            <a:avLst/>
            <a:gdLst/>
            <a:ahLst/>
            <a:cxnLst/>
            <a:rect r="r" b="b" t="t" l="l"/>
            <a:pathLst>
              <a:path h="2297847" w="2300723">
                <a:moveTo>
                  <a:pt x="0" y="0"/>
                </a:moveTo>
                <a:lnTo>
                  <a:pt x="2300723" y="0"/>
                </a:lnTo>
                <a:lnTo>
                  <a:pt x="2300723" y="2297847"/>
                </a:lnTo>
                <a:lnTo>
                  <a:pt x="0" y="2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5144523" y="2235860"/>
            <a:ext cx="3086100" cy="308610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0606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759564" y="2850901"/>
            <a:ext cx="1856018" cy="1856018"/>
          </a:xfrm>
          <a:custGeom>
            <a:avLst/>
            <a:gdLst/>
            <a:ahLst/>
            <a:cxnLst/>
            <a:rect r="r" b="b" t="t" l="l"/>
            <a:pathLst>
              <a:path h="1856018" w="1856018">
                <a:moveTo>
                  <a:pt x="0" y="0"/>
                </a:moveTo>
                <a:lnTo>
                  <a:pt x="1856018" y="0"/>
                </a:lnTo>
                <a:lnTo>
                  <a:pt x="1856018" y="1856018"/>
                </a:lnTo>
                <a:lnTo>
                  <a:pt x="0" y="1856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61414" y="5775421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7"/>
                </a:lnTo>
                <a:lnTo>
                  <a:pt x="0" y="30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61414" y="7075106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7"/>
                </a:lnTo>
                <a:lnTo>
                  <a:pt x="0" y="30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336026" y="5599847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6"/>
                </a:lnTo>
                <a:lnTo>
                  <a:pt x="0" y="300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144000" y="5647943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7"/>
                </a:lnTo>
                <a:lnTo>
                  <a:pt x="0" y="30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144000" y="6814412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7"/>
                </a:lnTo>
                <a:lnTo>
                  <a:pt x="0" y="30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134658" y="2795566"/>
            <a:ext cx="2020424" cy="2020424"/>
          </a:xfrm>
          <a:custGeom>
            <a:avLst/>
            <a:gdLst/>
            <a:ahLst/>
            <a:cxnLst/>
            <a:rect r="r" b="b" t="t" l="l"/>
            <a:pathLst>
              <a:path h="2020424" w="2020424">
                <a:moveTo>
                  <a:pt x="0" y="0"/>
                </a:moveTo>
                <a:lnTo>
                  <a:pt x="2020424" y="0"/>
                </a:lnTo>
                <a:lnTo>
                  <a:pt x="2020424" y="2020423"/>
                </a:lnTo>
                <a:lnTo>
                  <a:pt x="0" y="2020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3608896" y="3778910"/>
            <a:ext cx="4679104" cy="8062055"/>
            <a:chOff x="0" y="0"/>
            <a:chExt cx="1232357" cy="212333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2357" cy="2123339"/>
            </a:xfrm>
            <a:custGeom>
              <a:avLst/>
              <a:gdLst/>
              <a:ahLst/>
              <a:cxnLst/>
              <a:rect r="r" b="b" t="t" l="l"/>
              <a:pathLst>
                <a:path h="2123339" w="1232357">
                  <a:moveTo>
                    <a:pt x="0" y="0"/>
                  </a:moveTo>
                  <a:lnTo>
                    <a:pt x="1232357" y="0"/>
                  </a:lnTo>
                  <a:lnTo>
                    <a:pt x="1232357" y="2123339"/>
                  </a:lnTo>
                  <a:lnTo>
                    <a:pt x="0" y="2123339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1232357" cy="218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282715" y="2262728"/>
            <a:ext cx="3086100" cy="3086100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4799521" y="2838106"/>
            <a:ext cx="1935342" cy="1935342"/>
          </a:xfrm>
          <a:custGeom>
            <a:avLst/>
            <a:gdLst/>
            <a:ahLst/>
            <a:cxnLst/>
            <a:rect r="r" b="b" t="t" l="l"/>
            <a:pathLst>
              <a:path h="1935342" w="1935342">
                <a:moveTo>
                  <a:pt x="0" y="0"/>
                </a:moveTo>
                <a:lnTo>
                  <a:pt x="1935343" y="0"/>
                </a:lnTo>
                <a:lnTo>
                  <a:pt x="1935343" y="1935343"/>
                </a:lnTo>
                <a:lnTo>
                  <a:pt x="0" y="19353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5245408" y="1000125"/>
            <a:ext cx="77971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Data Pre-Processing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604248" y="5547151"/>
            <a:ext cx="2953521" cy="8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FFFFFF"/>
                </a:solidFill>
                <a:latin typeface="Poppins Bold"/>
              </a:rPr>
              <a:t>Illogical Values (like negatives)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01820" y="6637286"/>
            <a:ext cx="3929991" cy="8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FFFFFF"/>
                </a:solidFill>
                <a:latin typeface="Poppins Bold"/>
              </a:rPr>
              <a:t>Normalizing ‘Description’ Column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57609" y="5638418"/>
            <a:ext cx="3187525" cy="8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FFFFFF"/>
                </a:solidFill>
                <a:latin typeface="Poppins Bold"/>
              </a:rPr>
              <a:t>Transforming Column Names 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57609" y="6997245"/>
            <a:ext cx="3187525" cy="44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FFFFFF"/>
                </a:solidFill>
                <a:latin typeface="Poppins Bold"/>
              </a:rPr>
              <a:t>Missing Values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798768" y="5547151"/>
            <a:ext cx="3777610" cy="8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000000"/>
                </a:solidFill>
                <a:latin typeface="Poppins Bold"/>
              </a:rPr>
              <a:t>Converting ‘Date’ to Date Time Type 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595469" y="7800412"/>
            <a:ext cx="3929245" cy="8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FFFFFF"/>
                </a:solidFill>
                <a:latin typeface="Poppins Bold"/>
              </a:rPr>
              <a:t>Normalising Categorical Columns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852862" y="5382763"/>
            <a:ext cx="4494600" cy="424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Creating a Customer Dataframe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Creating an Order  Dataframe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Creating a Product Dataframe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Creating a sub-Category Dataframe for each product family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Extracting Relevant Attributes from the 'Description' Column of each product sub-category dataframe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13635944" y="5491387"/>
            <a:ext cx="216918" cy="216918"/>
          </a:xfrm>
          <a:custGeom>
            <a:avLst/>
            <a:gdLst/>
            <a:ahLst/>
            <a:cxnLst/>
            <a:rect r="r" b="b" t="t" l="l"/>
            <a:pathLst>
              <a:path h="216918" w="216918">
                <a:moveTo>
                  <a:pt x="0" y="0"/>
                </a:moveTo>
                <a:lnTo>
                  <a:pt x="216918" y="0"/>
                </a:lnTo>
                <a:lnTo>
                  <a:pt x="216918" y="216919"/>
                </a:lnTo>
                <a:lnTo>
                  <a:pt x="0" y="216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3618421" y="5859320"/>
            <a:ext cx="216918" cy="216918"/>
          </a:xfrm>
          <a:custGeom>
            <a:avLst/>
            <a:gdLst/>
            <a:ahLst/>
            <a:cxnLst/>
            <a:rect r="r" b="b" t="t" l="l"/>
            <a:pathLst>
              <a:path h="216918" w="216918">
                <a:moveTo>
                  <a:pt x="0" y="0"/>
                </a:moveTo>
                <a:lnTo>
                  <a:pt x="216918" y="0"/>
                </a:lnTo>
                <a:lnTo>
                  <a:pt x="216918" y="216918"/>
                </a:lnTo>
                <a:lnTo>
                  <a:pt x="0" y="216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3635944" y="6177298"/>
            <a:ext cx="216918" cy="216918"/>
          </a:xfrm>
          <a:custGeom>
            <a:avLst/>
            <a:gdLst/>
            <a:ahLst/>
            <a:cxnLst/>
            <a:rect r="r" b="b" t="t" l="l"/>
            <a:pathLst>
              <a:path h="216918" w="216918">
                <a:moveTo>
                  <a:pt x="0" y="0"/>
                </a:moveTo>
                <a:lnTo>
                  <a:pt x="216918" y="0"/>
                </a:lnTo>
                <a:lnTo>
                  <a:pt x="216918" y="216918"/>
                </a:lnTo>
                <a:lnTo>
                  <a:pt x="0" y="216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635944" y="6898311"/>
            <a:ext cx="216918" cy="216918"/>
          </a:xfrm>
          <a:custGeom>
            <a:avLst/>
            <a:gdLst/>
            <a:ahLst/>
            <a:cxnLst/>
            <a:rect r="r" b="b" t="t" l="l"/>
            <a:pathLst>
              <a:path h="216918" w="216918">
                <a:moveTo>
                  <a:pt x="0" y="0"/>
                </a:moveTo>
                <a:lnTo>
                  <a:pt x="216918" y="0"/>
                </a:lnTo>
                <a:lnTo>
                  <a:pt x="216918" y="216918"/>
                </a:lnTo>
                <a:lnTo>
                  <a:pt x="0" y="216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3581864" y="8305854"/>
            <a:ext cx="216918" cy="216918"/>
          </a:xfrm>
          <a:custGeom>
            <a:avLst/>
            <a:gdLst/>
            <a:ahLst/>
            <a:cxnLst/>
            <a:rect r="r" b="b" t="t" l="l"/>
            <a:pathLst>
              <a:path h="216918" w="216918">
                <a:moveTo>
                  <a:pt x="0" y="0"/>
                </a:moveTo>
                <a:lnTo>
                  <a:pt x="216918" y="0"/>
                </a:lnTo>
                <a:lnTo>
                  <a:pt x="216918" y="216918"/>
                </a:lnTo>
                <a:lnTo>
                  <a:pt x="0" y="216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144000" y="7809937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7"/>
                </a:lnTo>
                <a:lnTo>
                  <a:pt x="0" y="30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4750834" y="6938103"/>
            <a:ext cx="3777610" cy="170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896" spc="-86">
                <a:solidFill>
                  <a:srgbClr val="000000"/>
                </a:solidFill>
                <a:latin typeface="Poppins Bold"/>
              </a:rPr>
              <a:t>Converting attributes to their corresponding Data Type  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4373817" y="7075106"/>
            <a:ext cx="300817" cy="300817"/>
          </a:xfrm>
          <a:custGeom>
            <a:avLst/>
            <a:gdLst/>
            <a:ahLst/>
            <a:cxnLst/>
            <a:rect r="r" b="b" t="t" l="l"/>
            <a:pathLst>
              <a:path h="300817" w="300817">
                <a:moveTo>
                  <a:pt x="0" y="0"/>
                </a:moveTo>
                <a:lnTo>
                  <a:pt x="300817" y="0"/>
                </a:lnTo>
                <a:lnTo>
                  <a:pt x="300817" y="300817"/>
                </a:lnTo>
                <a:lnTo>
                  <a:pt x="0" y="300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6573" y="2745661"/>
            <a:ext cx="8994596" cy="682117"/>
            <a:chOff x="0" y="0"/>
            <a:chExt cx="2144375" cy="1626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4375" cy="162622"/>
            </a:xfrm>
            <a:custGeom>
              <a:avLst/>
              <a:gdLst/>
              <a:ahLst/>
              <a:cxnLst/>
              <a:rect r="r" b="b" t="t" l="l"/>
              <a:pathLst>
                <a:path h="162622" w="2144375">
                  <a:moveTo>
                    <a:pt x="0" y="0"/>
                  </a:moveTo>
                  <a:lnTo>
                    <a:pt x="2144375" y="0"/>
                  </a:lnTo>
                  <a:lnTo>
                    <a:pt x="2144375" y="162622"/>
                  </a:lnTo>
                  <a:lnTo>
                    <a:pt x="0" y="162622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44375" cy="219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6573" y="3922358"/>
            <a:ext cx="8994596" cy="682117"/>
            <a:chOff x="0" y="0"/>
            <a:chExt cx="2144375" cy="162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4375" cy="162622"/>
            </a:xfrm>
            <a:custGeom>
              <a:avLst/>
              <a:gdLst/>
              <a:ahLst/>
              <a:cxnLst/>
              <a:rect r="r" b="b" t="t" l="l"/>
              <a:pathLst>
                <a:path h="162622" w="2144375">
                  <a:moveTo>
                    <a:pt x="0" y="0"/>
                  </a:moveTo>
                  <a:lnTo>
                    <a:pt x="2144375" y="0"/>
                  </a:lnTo>
                  <a:lnTo>
                    <a:pt x="2144375" y="162622"/>
                  </a:lnTo>
                  <a:lnTo>
                    <a:pt x="0" y="162622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4375" cy="219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6573" y="5082348"/>
            <a:ext cx="8994596" cy="682117"/>
            <a:chOff x="0" y="0"/>
            <a:chExt cx="2144375" cy="1626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4375" cy="162622"/>
            </a:xfrm>
            <a:custGeom>
              <a:avLst/>
              <a:gdLst/>
              <a:ahLst/>
              <a:cxnLst/>
              <a:rect r="r" b="b" t="t" l="l"/>
              <a:pathLst>
                <a:path h="162622" w="2144375">
                  <a:moveTo>
                    <a:pt x="0" y="0"/>
                  </a:moveTo>
                  <a:lnTo>
                    <a:pt x="2144375" y="0"/>
                  </a:lnTo>
                  <a:lnTo>
                    <a:pt x="2144375" y="162622"/>
                  </a:lnTo>
                  <a:lnTo>
                    <a:pt x="0" y="162622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44375" cy="219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6573" y="6242338"/>
            <a:ext cx="8994596" cy="682117"/>
            <a:chOff x="0" y="0"/>
            <a:chExt cx="2144375" cy="1626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44375" cy="162622"/>
            </a:xfrm>
            <a:custGeom>
              <a:avLst/>
              <a:gdLst/>
              <a:ahLst/>
              <a:cxnLst/>
              <a:rect r="r" b="b" t="t" l="l"/>
              <a:pathLst>
                <a:path h="162622" w="2144375">
                  <a:moveTo>
                    <a:pt x="0" y="0"/>
                  </a:moveTo>
                  <a:lnTo>
                    <a:pt x="2144375" y="0"/>
                  </a:lnTo>
                  <a:lnTo>
                    <a:pt x="2144375" y="162622"/>
                  </a:lnTo>
                  <a:lnTo>
                    <a:pt x="0" y="162622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144375" cy="219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6573" y="7385621"/>
            <a:ext cx="8994596" cy="682117"/>
            <a:chOff x="0" y="0"/>
            <a:chExt cx="2144375" cy="1626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44375" cy="162622"/>
            </a:xfrm>
            <a:custGeom>
              <a:avLst/>
              <a:gdLst/>
              <a:ahLst/>
              <a:cxnLst/>
              <a:rect r="r" b="b" t="t" l="l"/>
              <a:pathLst>
                <a:path h="162622" w="2144375">
                  <a:moveTo>
                    <a:pt x="0" y="0"/>
                  </a:moveTo>
                  <a:lnTo>
                    <a:pt x="2144375" y="0"/>
                  </a:lnTo>
                  <a:lnTo>
                    <a:pt x="2144375" y="162622"/>
                  </a:lnTo>
                  <a:lnTo>
                    <a:pt x="0" y="16262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144375" cy="219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2608847"/>
            <a:ext cx="955746" cy="9557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3768837"/>
            <a:ext cx="955746" cy="95574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4928827"/>
            <a:ext cx="955746" cy="95574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6088817"/>
            <a:ext cx="955746" cy="95574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7248807"/>
            <a:ext cx="955746" cy="95574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141468" y="2720227"/>
            <a:ext cx="709164" cy="732986"/>
          </a:xfrm>
          <a:custGeom>
            <a:avLst/>
            <a:gdLst/>
            <a:ahLst/>
            <a:cxnLst/>
            <a:rect r="r" b="b" t="t" l="l"/>
            <a:pathLst>
              <a:path h="732986" w="709164">
                <a:moveTo>
                  <a:pt x="0" y="0"/>
                </a:moveTo>
                <a:lnTo>
                  <a:pt x="709164" y="0"/>
                </a:lnTo>
                <a:lnTo>
                  <a:pt x="709164" y="732986"/>
                </a:lnTo>
                <a:lnTo>
                  <a:pt x="0" y="73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41468" y="3880165"/>
            <a:ext cx="709164" cy="732986"/>
          </a:xfrm>
          <a:custGeom>
            <a:avLst/>
            <a:gdLst/>
            <a:ahLst/>
            <a:cxnLst/>
            <a:rect r="r" b="b" t="t" l="l"/>
            <a:pathLst>
              <a:path h="732986" w="709164">
                <a:moveTo>
                  <a:pt x="0" y="0"/>
                </a:moveTo>
                <a:lnTo>
                  <a:pt x="709164" y="0"/>
                </a:lnTo>
                <a:lnTo>
                  <a:pt x="709164" y="732987"/>
                </a:lnTo>
                <a:lnTo>
                  <a:pt x="0" y="73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41468" y="5040258"/>
            <a:ext cx="709164" cy="732986"/>
          </a:xfrm>
          <a:custGeom>
            <a:avLst/>
            <a:gdLst/>
            <a:ahLst/>
            <a:cxnLst/>
            <a:rect r="r" b="b" t="t" l="l"/>
            <a:pathLst>
              <a:path h="732986" w="709164">
                <a:moveTo>
                  <a:pt x="0" y="0"/>
                </a:moveTo>
                <a:lnTo>
                  <a:pt x="709164" y="0"/>
                </a:lnTo>
                <a:lnTo>
                  <a:pt x="709164" y="732987"/>
                </a:lnTo>
                <a:lnTo>
                  <a:pt x="0" y="73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41468" y="6200248"/>
            <a:ext cx="709164" cy="732986"/>
          </a:xfrm>
          <a:custGeom>
            <a:avLst/>
            <a:gdLst/>
            <a:ahLst/>
            <a:cxnLst/>
            <a:rect r="r" b="b" t="t" l="l"/>
            <a:pathLst>
              <a:path h="732986" w="709164">
                <a:moveTo>
                  <a:pt x="0" y="0"/>
                </a:moveTo>
                <a:lnTo>
                  <a:pt x="709164" y="0"/>
                </a:lnTo>
                <a:lnTo>
                  <a:pt x="709164" y="732987"/>
                </a:lnTo>
                <a:lnTo>
                  <a:pt x="0" y="73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41468" y="7349716"/>
            <a:ext cx="709164" cy="732986"/>
          </a:xfrm>
          <a:custGeom>
            <a:avLst/>
            <a:gdLst/>
            <a:ahLst/>
            <a:cxnLst/>
            <a:rect r="r" b="b" t="t" l="l"/>
            <a:pathLst>
              <a:path h="732986" w="709164">
                <a:moveTo>
                  <a:pt x="0" y="0"/>
                </a:moveTo>
                <a:lnTo>
                  <a:pt x="709164" y="0"/>
                </a:lnTo>
                <a:lnTo>
                  <a:pt x="709164" y="732986"/>
                </a:lnTo>
                <a:lnTo>
                  <a:pt x="0" y="73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136967" y="6369840"/>
            <a:ext cx="793198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FFFFFF"/>
                </a:solidFill>
                <a:latin typeface="Poppins Semi-Bold"/>
              </a:rPr>
              <a:t>An Item Code may be in many Orders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1709929" y="-2741006"/>
            <a:ext cx="16927933" cy="13132727"/>
            <a:chOff x="0" y="0"/>
            <a:chExt cx="523845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23845" cy="406400"/>
            </a:xfrm>
            <a:custGeom>
              <a:avLst/>
              <a:gdLst/>
              <a:ahLst/>
              <a:cxnLst/>
              <a:rect r="r" b="b" t="t" l="l"/>
              <a:pathLst>
                <a:path h="406400" w="523845">
                  <a:moveTo>
                    <a:pt x="52384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523845" y="406400"/>
                  </a:lnTo>
                  <a:lnTo>
                    <a:pt x="422245" y="203200"/>
                  </a:lnTo>
                  <a:lnTo>
                    <a:pt x="52384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88900" y="-57150"/>
              <a:ext cx="34604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0068956" y="5406700"/>
            <a:ext cx="7595167" cy="3937605"/>
          </a:xfrm>
          <a:custGeom>
            <a:avLst/>
            <a:gdLst/>
            <a:ahLst/>
            <a:cxnLst/>
            <a:rect r="r" b="b" t="t" l="l"/>
            <a:pathLst>
              <a:path h="3937605" w="7595167">
                <a:moveTo>
                  <a:pt x="0" y="0"/>
                </a:moveTo>
                <a:lnTo>
                  <a:pt x="7595167" y="0"/>
                </a:lnTo>
                <a:lnTo>
                  <a:pt x="7595167" y="3937605"/>
                </a:lnTo>
                <a:lnTo>
                  <a:pt x="0" y="3937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346" r="0" b="-6854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136967" y="2889870"/>
            <a:ext cx="793198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FFFFFF"/>
                </a:solidFill>
                <a:latin typeface="Poppins Semi-Bold"/>
              </a:rPr>
              <a:t>A customer may place many orders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36967" y="4049808"/>
            <a:ext cx="862761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FFFFFF"/>
                </a:solidFill>
                <a:latin typeface="Poppins Semi-Bold"/>
              </a:rPr>
              <a:t>An order cannot belong to more than 1 customer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1064527"/>
            <a:ext cx="4477600" cy="84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4"/>
              </a:lnSpc>
            </a:pPr>
            <a:r>
              <a:rPr lang="en-US" sz="5499" spc="-164">
                <a:solidFill>
                  <a:srgbClr val="000000"/>
                </a:solidFill>
                <a:latin typeface="Poppins Bold"/>
              </a:rPr>
              <a:t>MySQL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36967" y="5209901"/>
            <a:ext cx="626511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FFFFFF"/>
                </a:solidFill>
                <a:latin typeface="Poppins Semi-Bold"/>
              </a:rPr>
              <a:t>An order must contain 1 Item Code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36967" y="7519359"/>
            <a:ext cx="6265119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FFFFFF"/>
                </a:solidFill>
                <a:latin typeface="Poppins Semi-Bold"/>
              </a:rPr>
              <a:t>A product may be an LED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4854" y="9932533"/>
            <a:ext cx="20607885" cy="1582853"/>
            <a:chOff x="0" y="0"/>
            <a:chExt cx="5427591" cy="416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591" cy="416883"/>
            </a:xfrm>
            <a:custGeom>
              <a:avLst/>
              <a:gdLst/>
              <a:ahLst/>
              <a:cxnLst/>
              <a:rect r="r" b="b" t="t" l="l"/>
              <a:pathLst>
                <a:path h="416883" w="5427591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173591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896" y="9932533"/>
            <a:ext cx="16110207" cy="1582853"/>
            <a:chOff x="0" y="0"/>
            <a:chExt cx="4243018" cy="416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3018" cy="416883"/>
            </a:xfrm>
            <a:custGeom>
              <a:avLst/>
              <a:gdLst/>
              <a:ahLst/>
              <a:cxnLst/>
              <a:rect r="r" b="b" t="t" l="l"/>
              <a:pathLst>
                <a:path h="416883" w="4243018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3989018" cy="47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930158" y="1305951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36454" y="2457945"/>
            <a:ext cx="0" cy="10110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249752" y="2824242"/>
            <a:ext cx="339196" cy="4189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2336502" y="2268379"/>
            <a:ext cx="1093877" cy="51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11326" y="1665932"/>
            <a:ext cx="2025176" cy="1215105"/>
            <a:chOff x="0" y="0"/>
            <a:chExt cx="2700234" cy="1620141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540047" y="-540047"/>
              <a:ext cx="1620141" cy="2700234"/>
            </a:xfrm>
            <a:custGeom>
              <a:avLst/>
              <a:gdLst/>
              <a:ahLst/>
              <a:cxnLst/>
              <a:rect r="r" b="b" t="t" l="l"/>
              <a:pathLst>
                <a:path h="2700234" w="1620141">
                  <a:moveTo>
                    <a:pt x="0" y="0"/>
                  </a:moveTo>
                  <a:lnTo>
                    <a:pt x="1620140" y="0"/>
                  </a:lnTo>
                  <a:lnTo>
                    <a:pt x="1620140" y="2700234"/>
                  </a:lnTo>
                  <a:lnTo>
                    <a:pt x="0" y="2700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89007" y="409325"/>
              <a:ext cx="2122221" cy="75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5"/>
                </a:lnSpc>
                <a:spcBef>
                  <a:spcPct val="0"/>
                </a:spcBef>
              </a:pPr>
              <a:r>
                <a:rPr lang="en-US" sz="1653">
                  <a:solidFill>
                    <a:srgbClr val="000000"/>
                  </a:solidFill>
                  <a:latin typeface="Poppins Bold"/>
                </a:rPr>
                <a:t>Product Category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7623" y="3468974"/>
            <a:ext cx="1237663" cy="869458"/>
            <a:chOff x="0" y="0"/>
            <a:chExt cx="1650217" cy="11592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41729" y="395328"/>
              <a:ext cx="1366760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Description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1326" y="436493"/>
            <a:ext cx="1237663" cy="869458"/>
            <a:chOff x="0" y="0"/>
            <a:chExt cx="1650217" cy="11592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1729" y="395328"/>
              <a:ext cx="1366760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Features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4466904" y="2259806"/>
            <a:ext cx="1659148" cy="8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3085609" y="1818519"/>
            <a:ext cx="2025176" cy="909932"/>
            <a:chOff x="0" y="0"/>
            <a:chExt cx="2700234" cy="1213243"/>
          </a:xfrm>
        </p:grpSpPr>
        <p:sp>
          <p:nvSpPr>
            <p:cNvPr name="Freeform 23" id="23"/>
            <p:cNvSpPr/>
            <p:nvPr/>
          </p:nvSpPr>
          <p:spPr>
            <a:xfrm flipH="false" flipV="false" rot="5400000">
              <a:off x="743496" y="-354882"/>
              <a:ext cx="1213243" cy="1923008"/>
            </a:xfrm>
            <a:custGeom>
              <a:avLst/>
              <a:gdLst/>
              <a:ahLst/>
              <a:cxnLst/>
              <a:rect r="r" b="b" t="t" l="l"/>
              <a:pathLst>
                <a:path h="1923008" w="1213243">
                  <a:moveTo>
                    <a:pt x="0" y="0"/>
                  </a:moveTo>
                  <a:lnTo>
                    <a:pt x="1213243" y="0"/>
                  </a:lnTo>
                  <a:lnTo>
                    <a:pt x="1213243" y="1923008"/>
                  </a:lnTo>
                  <a:lnTo>
                    <a:pt x="0" y="1923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422311"/>
              <a:ext cx="270023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Contains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5561986" y="2831228"/>
            <a:ext cx="524865" cy="7450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5267264" y="1279684"/>
            <a:ext cx="809485" cy="4444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6878002" y="772362"/>
            <a:ext cx="0" cy="10110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7203757" y="2824242"/>
            <a:ext cx="0" cy="18670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7966967" y="2757987"/>
            <a:ext cx="609316" cy="6939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8019647" y="2269199"/>
            <a:ext cx="1659148" cy="8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7689951" y="1077630"/>
            <a:ext cx="524865" cy="7450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7744816" y="1168533"/>
            <a:ext cx="1504872" cy="6987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6044134" y="1665932"/>
            <a:ext cx="2025176" cy="1215105"/>
            <a:chOff x="0" y="0"/>
            <a:chExt cx="2700234" cy="1620141"/>
          </a:xfrm>
        </p:grpSpPr>
        <p:sp>
          <p:nvSpPr>
            <p:cNvPr name="Freeform 34" id="34"/>
            <p:cNvSpPr/>
            <p:nvPr/>
          </p:nvSpPr>
          <p:spPr>
            <a:xfrm flipH="false" flipV="false" rot="-5400000">
              <a:off x="540047" y="-540047"/>
              <a:ext cx="1620141" cy="2700234"/>
            </a:xfrm>
            <a:custGeom>
              <a:avLst/>
              <a:gdLst/>
              <a:ahLst/>
              <a:cxnLst/>
              <a:rect r="r" b="b" t="t" l="l"/>
              <a:pathLst>
                <a:path h="2700234" w="1620141">
                  <a:moveTo>
                    <a:pt x="0" y="0"/>
                  </a:moveTo>
                  <a:lnTo>
                    <a:pt x="1620140" y="0"/>
                  </a:lnTo>
                  <a:lnTo>
                    <a:pt x="1620140" y="2700234"/>
                  </a:lnTo>
                  <a:lnTo>
                    <a:pt x="0" y="2700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0" y="598666"/>
              <a:ext cx="2700234" cy="375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5"/>
                </a:lnSpc>
                <a:spcBef>
                  <a:spcPct val="0"/>
                </a:spcBef>
              </a:pPr>
              <a:r>
                <a:rPr lang="en-US" sz="1653">
                  <a:solidFill>
                    <a:srgbClr val="000000"/>
                  </a:solidFill>
                  <a:latin typeface="Poppins Bold"/>
                </a:rPr>
                <a:t>Product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421098" y="762830"/>
            <a:ext cx="1237663" cy="868333"/>
            <a:chOff x="0" y="0"/>
            <a:chExt cx="1650217" cy="115777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50217" cy="1157778"/>
            </a:xfrm>
            <a:custGeom>
              <a:avLst/>
              <a:gdLst/>
              <a:ahLst/>
              <a:cxnLst/>
              <a:rect r="r" b="b" t="t" l="l"/>
              <a:pathLst>
                <a:path h="11577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7778"/>
                  </a:lnTo>
                  <a:lnTo>
                    <a:pt x="0" y="1157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64" r="0" b="-64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395328"/>
              <a:ext cx="1650217" cy="31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 u="sng">
                  <a:solidFill>
                    <a:srgbClr val="000000"/>
                  </a:solidFill>
                  <a:latin typeface="Poppins"/>
                </a:rPr>
                <a:t>Item Code</a:t>
              </a:r>
              <a:r>
                <a:rPr lang="en-US" sz="1366">
                  <a:solidFill>
                    <a:srgbClr val="000000"/>
                  </a:solidFill>
                  <a:latin typeface="Poppins"/>
                </a:rPr>
                <a:t> 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619904" y="1833650"/>
            <a:ext cx="1237663" cy="869458"/>
            <a:chOff x="0" y="0"/>
            <a:chExt cx="1650217" cy="115927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480351" y="447959"/>
              <a:ext cx="689516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Brand 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708634" y="337633"/>
            <a:ext cx="1237663" cy="869458"/>
            <a:chOff x="0" y="0"/>
            <a:chExt cx="1650217" cy="115927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480351" y="235507"/>
              <a:ext cx="689516" cy="640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Unit_Price 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230390" y="3244061"/>
            <a:ext cx="1237663" cy="869458"/>
            <a:chOff x="0" y="0"/>
            <a:chExt cx="1650217" cy="115927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Tot_qty 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4660883" y="3204588"/>
            <a:ext cx="1298261" cy="912029"/>
          </a:xfrm>
          <a:custGeom>
            <a:avLst/>
            <a:gdLst/>
            <a:ahLst/>
            <a:cxnLst/>
            <a:rect r="r" b="b" t="t" l="l"/>
            <a:pathLst>
              <a:path h="912029" w="1298261">
                <a:moveTo>
                  <a:pt x="0" y="0"/>
                </a:moveTo>
                <a:lnTo>
                  <a:pt x="1298261" y="0"/>
                </a:lnTo>
                <a:lnTo>
                  <a:pt x="1298261" y="912029"/>
                </a:lnTo>
                <a:lnTo>
                  <a:pt x="0" y="91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4672065" y="3528651"/>
            <a:ext cx="1275897" cy="2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"/>
              </a:lnSpc>
              <a:spcBef>
                <a:spcPct val="0"/>
              </a:spcBef>
            </a:pPr>
            <a:r>
              <a:rPr lang="en-US" sz="1366">
                <a:solidFill>
                  <a:srgbClr val="000000"/>
                </a:solidFill>
                <a:latin typeface="Poppins"/>
              </a:rPr>
              <a:t>Product_class </a:t>
            </a:r>
          </a:p>
        </p:txBody>
      </p:sp>
      <p:sp>
        <p:nvSpPr>
          <p:cNvPr name="AutoShape 50" id="50"/>
          <p:cNvSpPr/>
          <p:nvPr/>
        </p:nvSpPr>
        <p:spPr>
          <a:xfrm flipH="true" flipV="true">
            <a:off x="7194051" y="6937719"/>
            <a:ext cx="256742" cy="4739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>
            <a:off x="6961727" y="6923256"/>
            <a:ext cx="224715" cy="4899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7193405" y="5459449"/>
            <a:ext cx="0" cy="18670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6180817" y="4635913"/>
            <a:ext cx="2025176" cy="909932"/>
            <a:chOff x="0" y="0"/>
            <a:chExt cx="2700234" cy="1213243"/>
          </a:xfrm>
        </p:grpSpPr>
        <p:sp>
          <p:nvSpPr>
            <p:cNvPr name="Freeform 54" id="54"/>
            <p:cNvSpPr/>
            <p:nvPr/>
          </p:nvSpPr>
          <p:spPr>
            <a:xfrm flipH="false" flipV="false" rot="5400000">
              <a:off x="743496" y="-354882"/>
              <a:ext cx="1213243" cy="1923008"/>
            </a:xfrm>
            <a:custGeom>
              <a:avLst/>
              <a:gdLst/>
              <a:ahLst/>
              <a:cxnLst/>
              <a:rect r="r" b="b" t="t" l="l"/>
              <a:pathLst>
                <a:path h="1923008" w="1213243">
                  <a:moveTo>
                    <a:pt x="0" y="0"/>
                  </a:moveTo>
                  <a:lnTo>
                    <a:pt x="1213243" y="0"/>
                  </a:lnTo>
                  <a:lnTo>
                    <a:pt x="1213243" y="1923008"/>
                  </a:lnTo>
                  <a:lnTo>
                    <a:pt x="0" y="1923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0" y="422311"/>
              <a:ext cx="270023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Contains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 flipV="true">
            <a:off x="7075772" y="8177116"/>
            <a:ext cx="0" cy="9113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>
            <a:off x="4830950" y="8227695"/>
            <a:ext cx="186705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5180423" y="8120962"/>
            <a:ext cx="1535078" cy="10627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H="true" flipV="true">
            <a:off x="5115991" y="7037465"/>
            <a:ext cx="1795987" cy="5102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H="true" flipV="true">
            <a:off x="6198495" y="6500407"/>
            <a:ext cx="339668" cy="8456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H="true" flipV="true">
            <a:off x="8033352" y="7689194"/>
            <a:ext cx="480828" cy="2436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H="true">
            <a:off x="8041288" y="7935990"/>
            <a:ext cx="495724" cy="2117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H="true">
            <a:off x="7708634" y="7930991"/>
            <a:ext cx="2987725" cy="66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H="true">
            <a:off x="8026279" y="6251093"/>
            <a:ext cx="878939" cy="13077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H="true">
            <a:off x="7218413" y="7033406"/>
            <a:ext cx="2936776" cy="5494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>
            <a:off x="7513409" y="8245337"/>
            <a:ext cx="1729093" cy="7043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7" id="67"/>
          <p:cNvGrpSpPr/>
          <p:nvPr/>
        </p:nvGrpSpPr>
        <p:grpSpPr>
          <a:xfrm rot="0">
            <a:off x="6180817" y="7300721"/>
            <a:ext cx="2025176" cy="1215105"/>
            <a:chOff x="0" y="0"/>
            <a:chExt cx="2700234" cy="1620141"/>
          </a:xfrm>
        </p:grpSpPr>
        <p:sp>
          <p:nvSpPr>
            <p:cNvPr name="Freeform 68" id="68"/>
            <p:cNvSpPr/>
            <p:nvPr/>
          </p:nvSpPr>
          <p:spPr>
            <a:xfrm flipH="false" flipV="false" rot="-5400000">
              <a:off x="540047" y="-540047"/>
              <a:ext cx="1620141" cy="2700234"/>
            </a:xfrm>
            <a:custGeom>
              <a:avLst/>
              <a:gdLst/>
              <a:ahLst/>
              <a:cxnLst/>
              <a:rect r="r" b="b" t="t" l="l"/>
              <a:pathLst>
                <a:path h="2700234" w="1620141">
                  <a:moveTo>
                    <a:pt x="0" y="0"/>
                  </a:moveTo>
                  <a:lnTo>
                    <a:pt x="1620140" y="0"/>
                  </a:lnTo>
                  <a:lnTo>
                    <a:pt x="1620140" y="2700234"/>
                  </a:lnTo>
                  <a:lnTo>
                    <a:pt x="0" y="2700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9" id="69"/>
            <p:cNvSpPr txBox="true"/>
            <p:nvPr/>
          </p:nvSpPr>
          <p:spPr>
            <a:xfrm rot="0">
              <a:off x="0" y="638335"/>
              <a:ext cx="2700234" cy="375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5"/>
                </a:lnSpc>
                <a:spcBef>
                  <a:spcPct val="0"/>
                </a:spcBef>
              </a:pPr>
              <a:r>
                <a:rPr lang="en-US" sz="1653">
                  <a:solidFill>
                    <a:srgbClr val="000000"/>
                  </a:solidFill>
                  <a:latin typeface="Poppins Bold"/>
                </a:rPr>
                <a:t>Order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8302198" y="5618581"/>
            <a:ext cx="1237663" cy="869458"/>
            <a:chOff x="0" y="0"/>
            <a:chExt cx="1650217" cy="115927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Item Code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6437891" y="8840046"/>
            <a:ext cx="1237663" cy="869458"/>
            <a:chOff x="0" y="0"/>
            <a:chExt cx="1650217" cy="115927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5" id="75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Discount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9539861" y="6457046"/>
            <a:ext cx="1237663" cy="869458"/>
            <a:chOff x="0" y="0"/>
            <a:chExt cx="1650217" cy="1159278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8" id="78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Date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4212118" y="6584974"/>
            <a:ext cx="1237663" cy="868333"/>
            <a:chOff x="0" y="0"/>
            <a:chExt cx="1650217" cy="1157778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650217" cy="1157778"/>
            </a:xfrm>
            <a:custGeom>
              <a:avLst/>
              <a:gdLst/>
              <a:ahLst/>
              <a:cxnLst/>
              <a:rect r="r" b="b" t="t" l="l"/>
              <a:pathLst>
                <a:path h="11577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7778"/>
                  </a:lnTo>
                  <a:lnTo>
                    <a:pt x="0" y="1157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64" r="0" b="-64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84917" y="395328"/>
              <a:ext cx="1480384" cy="31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 u="sng">
                  <a:solidFill>
                    <a:srgbClr val="000000"/>
                  </a:solidFill>
                  <a:latin typeface="Poppins"/>
                </a:rPr>
                <a:t>OrderID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8758946" y="8840046"/>
            <a:ext cx="1237663" cy="869458"/>
            <a:chOff x="0" y="0"/>
            <a:chExt cx="1650217" cy="1159278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4" id="84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CustomerID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4324323" y="8840046"/>
            <a:ext cx="1237663" cy="869458"/>
            <a:chOff x="0" y="0"/>
            <a:chExt cx="1650217" cy="1159278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7" id="87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Quantity 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3848072" y="7781536"/>
            <a:ext cx="1237663" cy="869458"/>
            <a:chOff x="0" y="0"/>
            <a:chExt cx="1650217" cy="1159278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0" id="90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Return_rate</a:t>
              </a:r>
            </a:p>
          </p:txBody>
        </p:sp>
      </p:grpSp>
      <p:sp>
        <p:nvSpPr>
          <p:cNvPr name="AutoShape 91" id="91"/>
          <p:cNvSpPr/>
          <p:nvPr/>
        </p:nvSpPr>
        <p:spPr>
          <a:xfrm flipH="true">
            <a:off x="11162925" y="7932658"/>
            <a:ext cx="2987725" cy="66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2" id="92"/>
          <p:cNvSpPr/>
          <p:nvPr/>
        </p:nvSpPr>
        <p:spPr>
          <a:xfrm flipH="true">
            <a:off x="13062801" y="7939876"/>
            <a:ext cx="878939" cy="13077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3" id="93"/>
          <p:cNvSpPr/>
          <p:nvPr/>
        </p:nvSpPr>
        <p:spPr>
          <a:xfrm flipV="true">
            <a:off x="14186932" y="6135526"/>
            <a:ext cx="28133" cy="15754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 flipV="true">
            <a:off x="15340314" y="6337707"/>
            <a:ext cx="790861" cy="13628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 flipH="true">
            <a:off x="15340314" y="7729963"/>
            <a:ext cx="883389" cy="51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flipH="true" flipV="true">
            <a:off x="15289541" y="8187459"/>
            <a:ext cx="1114197" cy="11141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7" id="97"/>
          <p:cNvGrpSpPr/>
          <p:nvPr/>
        </p:nvGrpSpPr>
        <p:grpSpPr>
          <a:xfrm rot="0">
            <a:off x="13582167" y="7300721"/>
            <a:ext cx="2025176" cy="1215105"/>
            <a:chOff x="0" y="0"/>
            <a:chExt cx="2700234" cy="1620141"/>
          </a:xfrm>
        </p:grpSpPr>
        <p:sp>
          <p:nvSpPr>
            <p:cNvPr name="Freeform 98" id="98"/>
            <p:cNvSpPr/>
            <p:nvPr/>
          </p:nvSpPr>
          <p:spPr>
            <a:xfrm flipH="false" flipV="false" rot="5400000">
              <a:off x="540047" y="-540047"/>
              <a:ext cx="1620141" cy="2700234"/>
            </a:xfrm>
            <a:custGeom>
              <a:avLst/>
              <a:gdLst/>
              <a:ahLst/>
              <a:cxnLst/>
              <a:rect r="r" b="b" t="t" l="l"/>
              <a:pathLst>
                <a:path h="2700234" w="1620141">
                  <a:moveTo>
                    <a:pt x="0" y="0"/>
                  </a:moveTo>
                  <a:lnTo>
                    <a:pt x="1620140" y="0"/>
                  </a:lnTo>
                  <a:lnTo>
                    <a:pt x="1620140" y="2700234"/>
                  </a:lnTo>
                  <a:lnTo>
                    <a:pt x="0" y="2700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9" id="99"/>
            <p:cNvSpPr txBox="true"/>
            <p:nvPr/>
          </p:nvSpPr>
          <p:spPr>
            <a:xfrm rot="0">
              <a:off x="0" y="543008"/>
              <a:ext cx="2700234" cy="383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0"/>
                </a:lnSpc>
                <a:spcBef>
                  <a:spcPct val="0"/>
                </a:spcBef>
              </a:pPr>
              <a:r>
                <a:rPr lang="en-US" sz="1657">
                  <a:solidFill>
                    <a:srgbClr val="000000"/>
                  </a:solidFill>
                  <a:latin typeface="Poppins Bold"/>
                </a:rPr>
                <a:t>Customer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0086884" y="7453307"/>
            <a:ext cx="2025176" cy="909932"/>
            <a:chOff x="0" y="0"/>
            <a:chExt cx="2700234" cy="1213243"/>
          </a:xfrm>
        </p:grpSpPr>
        <p:sp>
          <p:nvSpPr>
            <p:cNvPr name="Freeform 101" id="101"/>
            <p:cNvSpPr/>
            <p:nvPr/>
          </p:nvSpPr>
          <p:spPr>
            <a:xfrm flipH="false" flipV="false" rot="5400000">
              <a:off x="743496" y="-354882"/>
              <a:ext cx="1213243" cy="1923008"/>
            </a:xfrm>
            <a:custGeom>
              <a:avLst/>
              <a:gdLst/>
              <a:ahLst/>
              <a:cxnLst/>
              <a:rect r="r" b="b" t="t" l="l"/>
              <a:pathLst>
                <a:path h="1923008" w="1213243">
                  <a:moveTo>
                    <a:pt x="0" y="0"/>
                  </a:moveTo>
                  <a:lnTo>
                    <a:pt x="1213243" y="0"/>
                  </a:lnTo>
                  <a:lnTo>
                    <a:pt x="1213243" y="1923008"/>
                  </a:lnTo>
                  <a:lnTo>
                    <a:pt x="0" y="1923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2" id="102"/>
            <p:cNvSpPr txBox="true"/>
            <p:nvPr/>
          </p:nvSpPr>
          <p:spPr>
            <a:xfrm rot="0">
              <a:off x="0" y="422311"/>
              <a:ext cx="270023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Makes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5607343" y="5618581"/>
            <a:ext cx="1237663" cy="868333"/>
            <a:chOff x="0" y="0"/>
            <a:chExt cx="1650217" cy="1157778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650217" cy="1157778"/>
            </a:xfrm>
            <a:custGeom>
              <a:avLst/>
              <a:gdLst/>
              <a:ahLst/>
              <a:cxnLst/>
              <a:rect r="r" b="b" t="t" l="l"/>
              <a:pathLst>
                <a:path h="11577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7778"/>
                  </a:lnTo>
                  <a:lnTo>
                    <a:pt x="0" y="1157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64" r="0" b="-64"/>
              </a:stretch>
            </a:blipFill>
          </p:spPr>
        </p:sp>
        <p:sp>
          <p:nvSpPr>
            <p:cNvPr name="TextBox 105" id="105"/>
            <p:cNvSpPr txBox="true"/>
            <p:nvPr/>
          </p:nvSpPr>
          <p:spPr>
            <a:xfrm rot="0">
              <a:off x="84917" y="395328"/>
              <a:ext cx="1480384" cy="31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 u="sng">
                  <a:solidFill>
                    <a:srgbClr val="000000"/>
                  </a:solidFill>
                  <a:latin typeface="Poppins"/>
                </a:rPr>
                <a:t>CustomerID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3582167" y="5618581"/>
            <a:ext cx="1237663" cy="869458"/>
            <a:chOff x="0" y="0"/>
            <a:chExt cx="1650217" cy="1159278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8" id="108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Casa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2344504" y="8785379"/>
            <a:ext cx="1237663" cy="869458"/>
            <a:chOff x="0" y="0"/>
            <a:chExt cx="1650217" cy="1159278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1" id="111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Region</a:t>
              </a:r>
            </a:p>
          </p:txBody>
        </p:sp>
      </p:grpSp>
      <p:sp>
        <p:nvSpPr>
          <p:cNvPr name="Freeform 112" id="112"/>
          <p:cNvSpPr/>
          <p:nvPr/>
        </p:nvSpPr>
        <p:spPr>
          <a:xfrm flipH="false" flipV="false" rot="0">
            <a:off x="16108546" y="7122319"/>
            <a:ext cx="1472920" cy="1034726"/>
          </a:xfrm>
          <a:custGeom>
            <a:avLst/>
            <a:gdLst/>
            <a:ahLst/>
            <a:cxnLst/>
            <a:rect r="r" b="b" t="t" l="l"/>
            <a:pathLst>
              <a:path h="1034726" w="1472920">
                <a:moveTo>
                  <a:pt x="0" y="0"/>
                </a:moveTo>
                <a:lnTo>
                  <a:pt x="1472920" y="0"/>
                </a:lnTo>
                <a:lnTo>
                  <a:pt x="1472920" y="1034726"/>
                </a:lnTo>
                <a:lnTo>
                  <a:pt x="0" y="1034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3" id="113"/>
          <p:cNvSpPr txBox="true"/>
          <p:nvPr/>
        </p:nvSpPr>
        <p:spPr>
          <a:xfrm rot="0">
            <a:off x="16140311" y="7365353"/>
            <a:ext cx="1467504" cy="52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205">
                <a:solidFill>
                  <a:srgbClr val="000000"/>
                </a:solidFill>
                <a:latin typeface="Poppins"/>
              </a:rPr>
              <a:t>Customer_</a:t>
            </a:r>
          </a:p>
          <a:p>
            <a:pPr algn="ctr">
              <a:lnSpc>
                <a:spcPts val="1687"/>
              </a:lnSpc>
            </a:pPr>
            <a:r>
              <a:rPr lang="en-US" sz="1205">
                <a:solidFill>
                  <a:srgbClr val="000000"/>
                </a:solidFill>
                <a:latin typeface="Poppins"/>
              </a:rPr>
              <a:t>loyalty_indicator</a:t>
            </a:r>
          </a:p>
          <a:p>
            <a:pPr algn="ctr">
              <a:lnSpc>
                <a:spcPts val="707"/>
              </a:lnSpc>
              <a:spcBef>
                <a:spcPct val="0"/>
              </a:spcBef>
            </a:pPr>
          </a:p>
        </p:txBody>
      </p:sp>
      <p:grpSp>
        <p:nvGrpSpPr>
          <p:cNvPr name="Group 114" id="114"/>
          <p:cNvGrpSpPr/>
          <p:nvPr/>
        </p:nvGrpSpPr>
        <p:grpSpPr>
          <a:xfrm rot="0">
            <a:off x="2336502" y="3104938"/>
            <a:ext cx="1237663" cy="867851"/>
            <a:chOff x="0" y="0"/>
            <a:chExt cx="1650217" cy="1157135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1650217" cy="1157135"/>
            </a:xfrm>
            <a:custGeom>
              <a:avLst/>
              <a:gdLst/>
              <a:ahLst/>
              <a:cxnLst/>
              <a:rect r="r" b="b" t="t" l="l"/>
              <a:pathLst>
                <a:path h="1157135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7135"/>
                  </a:lnTo>
                  <a:lnTo>
                    <a:pt x="0" y="1157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92" r="0" b="-92"/>
              </a:stretch>
            </a:blipFill>
          </p:spPr>
        </p:sp>
        <p:sp>
          <p:nvSpPr>
            <p:cNvPr name="TextBox 116" id="116"/>
            <p:cNvSpPr txBox="true"/>
            <p:nvPr/>
          </p:nvSpPr>
          <p:spPr>
            <a:xfrm rot="0">
              <a:off x="141729" y="395328"/>
              <a:ext cx="1366760" cy="31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Item Code</a:t>
              </a:r>
            </a:p>
          </p:txBody>
        </p:sp>
      </p:grpSp>
      <p:sp>
        <p:nvSpPr>
          <p:cNvPr name="TextBox 117" id="117"/>
          <p:cNvSpPr txBox="true"/>
          <p:nvPr/>
        </p:nvSpPr>
        <p:spPr>
          <a:xfrm rot="0">
            <a:off x="11791017" y="1386304"/>
            <a:ext cx="4950702" cy="292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</a:rPr>
              <a:t>Entity Relationship Diagram</a:t>
            </a:r>
          </a:p>
        </p:txBody>
      </p:sp>
      <p:sp>
        <p:nvSpPr>
          <p:cNvPr name="Freeform 118" id="118"/>
          <p:cNvSpPr/>
          <p:nvPr/>
        </p:nvSpPr>
        <p:spPr>
          <a:xfrm flipH="false" flipV="false" rot="0">
            <a:off x="15955229" y="8702117"/>
            <a:ext cx="1487227" cy="1044777"/>
          </a:xfrm>
          <a:custGeom>
            <a:avLst/>
            <a:gdLst/>
            <a:ahLst/>
            <a:cxnLst/>
            <a:rect r="r" b="b" t="t" l="l"/>
            <a:pathLst>
              <a:path h="1044777" w="1487227">
                <a:moveTo>
                  <a:pt x="0" y="0"/>
                </a:moveTo>
                <a:lnTo>
                  <a:pt x="1487227" y="0"/>
                </a:lnTo>
                <a:lnTo>
                  <a:pt x="1487227" y="1044777"/>
                </a:lnTo>
                <a:lnTo>
                  <a:pt x="0" y="104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9" id="119"/>
          <p:cNvSpPr txBox="true"/>
          <p:nvPr/>
        </p:nvSpPr>
        <p:spPr>
          <a:xfrm rot="0">
            <a:off x="16108546" y="9161000"/>
            <a:ext cx="1194901" cy="19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2"/>
              </a:lnSpc>
              <a:spcBef>
                <a:spcPct val="0"/>
              </a:spcBef>
            </a:pPr>
            <a:r>
              <a:rPr lang="en-US" sz="1166">
                <a:solidFill>
                  <a:srgbClr val="000000"/>
                </a:solidFill>
                <a:latin typeface="Poppins"/>
              </a:rPr>
              <a:t>Phone_number</a:t>
            </a:r>
          </a:p>
        </p:txBody>
      </p:sp>
      <p:sp>
        <p:nvSpPr>
          <p:cNvPr name="Freeform 120" id="120"/>
          <p:cNvSpPr/>
          <p:nvPr/>
        </p:nvSpPr>
        <p:spPr>
          <a:xfrm flipH="false" flipV="false" rot="0">
            <a:off x="9144000" y="648434"/>
            <a:ext cx="1237663" cy="869458"/>
          </a:xfrm>
          <a:custGeom>
            <a:avLst/>
            <a:gdLst/>
            <a:ahLst/>
            <a:cxnLst/>
            <a:rect r="r" b="b" t="t" l="l"/>
            <a:pathLst>
              <a:path h="869458" w="1237663">
                <a:moveTo>
                  <a:pt x="0" y="0"/>
                </a:moveTo>
                <a:lnTo>
                  <a:pt x="1237663" y="0"/>
                </a:lnTo>
                <a:lnTo>
                  <a:pt x="1237663" y="869458"/>
                </a:lnTo>
                <a:lnTo>
                  <a:pt x="0" y="869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1" id="121"/>
          <p:cNvSpPr txBox="true"/>
          <p:nvPr/>
        </p:nvSpPr>
        <p:spPr>
          <a:xfrm rot="0">
            <a:off x="9025042" y="944343"/>
            <a:ext cx="1528949" cy="2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"/>
              </a:lnSpc>
              <a:spcBef>
                <a:spcPct val="0"/>
              </a:spcBef>
            </a:pPr>
            <a:r>
              <a:rPr lang="en-US" sz="1366">
                <a:solidFill>
                  <a:srgbClr val="000000"/>
                </a:solidFill>
                <a:latin typeface="Poppins"/>
              </a:rPr>
              <a:t>Description</a:t>
            </a:r>
          </a:p>
        </p:txBody>
      </p:sp>
      <p:sp>
        <p:nvSpPr>
          <p:cNvPr name="Freeform 122" id="122"/>
          <p:cNvSpPr/>
          <p:nvPr/>
        </p:nvSpPr>
        <p:spPr>
          <a:xfrm flipH="false" flipV="false" rot="0">
            <a:off x="6259171" y="13783"/>
            <a:ext cx="1237663" cy="869458"/>
          </a:xfrm>
          <a:custGeom>
            <a:avLst/>
            <a:gdLst/>
            <a:ahLst/>
            <a:cxnLst/>
            <a:rect r="r" b="b" t="t" l="l"/>
            <a:pathLst>
              <a:path h="869458" w="1237663">
                <a:moveTo>
                  <a:pt x="0" y="0"/>
                </a:moveTo>
                <a:lnTo>
                  <a:pt x="1237663" y="0"/>
                </a:lnTo>
                <a:lnTo>
                  <a:pt x="1237663" y="869459"/>
                </a:lnTo>
                <a:lnTo>
                  <a:pt x="0" y="869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3" id="123"/>
          <p:cNvSpPr txBox="true"/>
          <p:nvPr/>
        </p:nvSpPr>
        <p:spPr>
          <a:xfrm rot="0">
            <a:off x="6593883" y="286354"/>
            <a:ext cx="568239" cy="2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"/>
              </a:lnSpc>
              <a:spcBef>
                <a:spcPct val="0"/>
              </a:spcBef>
            </a:pPr>
            <a:r>
              <a:rPr lang="en-US" sz="1366">
                <a:solidFill>
                  <a:srgbClr val="000000"/>
                </a:solidFill>
                <a:latin typeface="Poppins"/>
              </a:rPr>
              <a:t>Family</a:t>
            </a:r>
          </a:p>
        </p:txBody>
      </p:sp>
      <p:grpSp>
        <p:nvGrpSpPr>
          <p:cNvPr name="Group 124" id="124"/>
          <p:cNvGrpSpPr/>
          <p:nvPr/>
        </p:nvGrpSpPr>
        <p:grpSpPr>
          <a:xfrm rot="0">
            <a:off x="5267264" y="5715516"/>
            <a:ext cx="1237663" cy="869458"/>
            <a:chOff x="0" y="0"/>
            <a:chExt cx="1650217" cy="1159278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1650217" cy="1159278"/>
            </a:xfrm>
            <a:custGeom>
              <a:avLst/>
              <a:gdLst/>
              <a:ahLst/>
              <a:cxnLst/>
              <a:rect r="r" b="b" t="t" l="l"/>
              <a:pathLst>
                <a:path h="1159278" w="1650217">
                  <a:moveTo>
                    <a:pt x="0" y="0"/>
                  </a:moveTo>
                  <a:lnTo>
                    <a:pt x="1650217" y="0"/>
                  </a:lnTo>
                  <a:lnTo>
                    <a:pt x="1650217" y="1159278"/>
                  </a:lnTo>
                  <a:lnTo>
                    <a:pt x="0" y="115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6" id="126"/>
            <p:cNvSpPr txBox="true"/>
            <p:nvPr/>
          </p:nvSpPr>
          <p:spPr>
            <a:xfrm rot="0">
              <a:off x="84917" y="395328"/>
              <a:ext cx="1480384" cy="320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2"/>
                </a:lnSpc>
                <a:spcBef>
                  <a:spcPct val="0"/>
                </a:spcBef>
              </a:pPr>
              <a:r>
                <a:rPr lang="en-US" sz="1366">
                  <a:solidFill>
                    <a:srgbClr val="000000"/>
                  </a:solidFill>
                  <a:latin typeface="Poppins"/>
                </a:rPr>
                <a:t>Total_price</a:t>
              </a:r>
            </a:p>
          </p:txBody>
        </p:sp>
      </p:grpSp>
      <p:sp>
        <p:nvSpPr>
          <p:cNvPr name="AutoShape 127" id="127"/>
          <p:cNvSpPr/>
          <p:nvPr/>
        </p:nvSpPr>
        <p:spPr>
          <a:xfrm>
            <a:off x="2671056" y="1971235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8" id="128"/>
          <p:cNvSpPr/>
          <p:nvPr/>
        </p:nvSpPr>
        <p:spPr>
          <a:xfrm>
            <a:off x="2502929" y="1971235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9" id="129"/>
          <p:cNvSpPr/>
          <p:nvPr/>
        </p:nvSpPr>
        <p:spPr>
          <a:xfrm>
            <a:off x="5878597" y="1990285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0" id="130"/>
          <p:cNvSpPr/>
          <p:nvPr/>
        </p:nvSpPr>
        <p:spPr>
          <a:xfrm>
            <a:off x="5710470" y="1990285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1" id="131"/>
          <p:cNvSpPr/>
          <p:nvPr/>
        </p:nvSpPr>
        <p:spPr>
          <a:xfrm flipH="true">
            <a:off x="6923884" y="3430360"/>
            <a:ext cx="5390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2" id="132"/>
          <p:cNvSpPr/>
          <p:nvPr/>
        </p:nvSpPr>
        <p:spPr>
          <a:xfrm flipH="true">
            <a:off x="6923884" y="3262233"/>
            <a:ext cx="5390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3" id="133"/>
          <p:cNvSpPr/>
          <p:nvPr/>
        </p:nvSpPr>
        <p:spPr>
          <a:xfrm flipV="true">
            <a:off x="8595333" y="7661470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4" id="134"/>
          <p:cNvSpPr/>
          <p:nvPr/>
        </p:nvSpPr>
        <p:spPr>
          <a:xfrm flipV="true">
            <a:off x="13133333" y="7668135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5" id="135"/>
          <p:cNvSpPr/>
          <p:nvPr/>
        </p:nvSpPr>
        <p:spPr>
          <a:xfrm flipV="true">
            <a:off x="13296516" y="7669802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6" id="136"/>
          <p:cNvSpPr/>
          <p:nvPr/>
        </p:nvSpPr>
        <p:spPr>
          <a:xfrm flipH="false" flipV="false" rot="0">
            <a:off x="6937551" y="6679344"/>
            <a:ext cx="497781" cy="243912"/>
          </a:xfrm>
          <a:custGeom>
            <a:avLst/>
            <a:gdLst/>
            <a:ahLst/>
            <a:cxnLst/>
            <a:rect r="r" b="b" t="t" l="l"/>
            <a:pathLst>
              <a:path h="243912" w="497781">
                <a:moveTo>
                  <a:pt x="0" y="0"/>
                </a:moveTo>
                <a:lnTo>
                  <a:pt x="497781" y="0"/>
                </a:lnTo>
                <a:lnTo>
                  <a:pt x="497781" y="243912"/>
                </a:lnTo>
                <a:lnTo>
                  <a:pt x="0" y="243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050743" y="6850141"/>
            <a:ext cx="419934" cy="1565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059657" y="6700910"/>
            <a:ext cx="421487" cy="1523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1875724" y="6842636"/>
            <a:ext cx="85916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82715" y="-928929"/>
            <a:ext cx="5832778" cy="1570018"/>
            <a:chOff x="0" y="0"/>
            <a:chExt cx="1536205" cy="413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6205" cy="413503"/>
            </a:xfrm>
            <a:custGeom>
              <a:avLst/>
              <a:gdLst/>
              <a:ahLst/>
              <a:cxnLst/>
              <a:rect r="r" b="b" t="t" l="l"/>
              <a:pathLst>
                <a:path h="413503" w="1536205">
                  <a:moveTo>
                    <a:pt x="203200" y="0"/>
                  </a:moveTo>
                  <a:lnTo>
                    <a:pt x="1536205" y="0"/>
                  </a:lnTo>
                  <a:lnTo>
                    <a:pt x="1333005" y="413503"/>
                  </a:lnTo>
                  <a:lnTo>
                    <a:pt x="0" y="413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1333005" cy="470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00106" y="-754293"/>
            <a:ext cx="1413604" cy="1395381"/>
            <a:chOff x="0" y="0"/>
            <a:chExt cx="720488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97922" y="-755996"/>
            <a:ext cx="1413604" cy="1395381"/>
            <a:chOff x="0" y="0"/>
            <a:chExt cx="720488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0488" cy="711200"/>
            </a:xfrm>
            <a:custGeom>
              <a:avLst/>
              <a:gdLst/>
              <a:ahLst/>
              <a:cxnLst/>
              <a:rect r="r" b="b" t="t" l="l"/>
              <a:pathLst>
                <a:path h="711200" w="720488">
                  <a:moveTo>
                    <a:pt x="360244" y="711200"/>
                  </a:moveTo>
                  <a:lnTo>
                    <a:pt x="720488" y="0"/>
                  </a:lnTo>
                  <a:lnTo>
                    <a:pt x="0" y="0"/>
                  </a:lnTo>
                  <a:lnTo>
                    <a:pt x="360244" y="71120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2576" y="-6350"/>
              <a:ext cx="495336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5962716" y="-366681"/>
            <a:ext cx="9907850" cy="1006067"/>
            <a:chOff x="0" y="0"/>
            <a:chExt cx="3953981" cy="4014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53981" cy="401497"/>
            </a:xfrm>
            <a:custGeom>
              <a:avLst/>
              <a:gdLst/>
              <a:ahLst/>
              <a:cxnLst/>
              <a:rect r="r" b="b" t="t" l="l"/>
              <a:pathLst>
                <a:path h="401497" w="3953981">
                  <a:moveTo>
                    <a:pt x="3750781" y="0"/>
                  </a:moveTo>
                  <a:lnTo>
                    <a:pt x="0" y="0"/>
                  </a:lnTo>
                  <a:lnTo>
                    <a:pt x="203200" y="401497"/>
                  </a:lnTo>
                  <a:lnTo>
                    <a:pt x="3953981" y="401497"/>
                  </a:lnTo>
                  <a:lnTo>
                    <a:pt x="375078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57150"/>
              <a:ext cx="3750781" cy="458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2311171" y="1551968"/>
          <a:ext cx="2270119" cy="7865114"/>
        </p:xfrm>
        <a:graphic>
          <a:graphicData uri="http://schemas.openxmlformats.org/drawingml/2006/table">
            <a:tbl>
              <a:tblPr/>
              <a:tblGrid>
                <a:gridCol w="855236"/>
              </a:tblGrid>
              <a:tr h="899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Microwave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07"/>
                    </a:solidFill>
                  </a:tcPr>
                </a:tc>
              </a:tr>
              <a:tr h="899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Item Code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99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Size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3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Color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3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With_grill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3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Built_in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3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With_oven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3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Control_type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473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5553678" y="2509504"/>
          <a:ext cx="2242404" cy="6325089"/>
        </p:xfrm>
        <a:graphic>
          <a:graphicData uri="http://schemas.openxmlformats.org/drawingml/2006/table">
            <a:tbl>
              <a:tblPr/>
              <a:tblGrid>
                <a:gridCol w="951400"/>
              </a:tblGrid>
              <a:tr h="7903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 Bold"/>
                        </a:rPr>
                        <a:t>Product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07"/>
                    </a:solidFill>
                  </a:tcPr>
                </a:tc>
              </a:tr>
              <a:tr h="7903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 u="sng">
                          <a:solidFill>
                            <a:srgbClr val="000000"/>
                          </a:solidFill>
                          <a:latin typeface="Poppins"/>
                        </a:rPr>
                        <a:t>Item_code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2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Brand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2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Unit_price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2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Description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2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Product_class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2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Family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2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Tot_qty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19" id="19"/>
          <p:cNvSpPr/>
          <p:nvPr/>
        </p:nvSpPr>
        <p:spPr>
          <a:xfrm flipH="true">
            <a:off x="9161355" y="9410001"/>
            <a:ext cx="419934" cy="1565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9150888" y="9563464"/>
            <a:ext cx="421487" cy="1523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518771" y="9555002"/>
            <a:ext cx="12375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9474400" y="2791027"/>
          <a:ext cx="2109334" cy="6327358"/>
        </p:xfrm>
        <a:graphic>
          <a:graphicData uri="http://schemas.openxmlformats.org/drawingml/2006/table">
            <a:tbl>
              <a:tblPr/>
              <a:tblGrid>
                <a:gridCol w="841128"/>
              </a:tblGrid>
              <a:tr h="8160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 Bold"/>
                        </a:rPr>
                        <a:t>Order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07"/>
                    </a:solidFill>
                  </a:tcPr>
                </a:tc>
              </a:tr>
              <a:tr h="7829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 u="sng">
                          <a:solidFill>
                            <a:srgbClr val="000000"/>
                          </a:solidFill>
                          <a:latin typeface="Poppins"/>
                        </a:rPr>
                        <a:t>OrderID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29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Return Rate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29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Discount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Customer_ID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3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Date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9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Quantity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9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Item Code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23" id="23"/>
          <p:cNvSpPr/>
          <p:nvPr/>
        </p:nvSpPr>
        <p:spPr>
          <a:xfrm flipV="true">
            <a:off x="12734576" y="5138666"/>
            <a:ext cx="813884" cy="48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3548460" y="3719497"/>
          <a:ext cx="2401251" cy="5143574"/>
        </p:xfrm>
        <a:graphic>
          <a:graphicData uri="http://schemas.openxmlformats.org/drawingml/2006/table">
            <a:tbl>
              <a:tblPr/>
              <a:tblGrid>
                <a:gridCol w="1091924"/>
              </a:tblGrid>
              <a:tr h="7911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 Bold"/>
                        </a:rPr>
                        <a:t>Customer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07"/>
                    </a:solidFill>
                  </a:tcPr>
                </a:tc>
              </a:tr>
              <a:tr h="7911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 u="sng">
                          <a:solidFill>
                            <a:srgbClr val="000000"/>
                          </a:solidFill>
                          <a:latin typeface="Poppins"/>
                        </a:rPr>
                        <a:t>Customer_ID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11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Region 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9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Casa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9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Phone_number</a:t>
                      </a:r>
                      <a:endParaRPr lang="en-US" sz="1100"/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09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51"/>
                        </a:lnSpc>
                        <a:defRPr/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Customer_</a:t>
                      </a:r>
                      <a:endParaRPr lang="en-US" sz="1100"/>
                    </a:p>
                    <a:p>
                      <a:pPr algn="ctr">
                        <a:lnSpc>
                          <a:spcPts val="2951"/>
                        </a:lnSpc>
                      </a:pPr>
                      <a:r>
                        <a:rPr lang="en-US" sz="2108">
                          <a:solidFill>
                            <a:srgbClr val="000000"/>
                          </a:solidFill>
                          <a:latin typeface="Poppins"/>
                        </a:rPr>
                        <a:t>loyalty_indicator</a:t>
                      </a:r>
                    </a:p>
                  </a:txBody>
                  <a:tcPr marL="167366" marR="167366" marT="167366" marB="167366" anchor="ctr">
                    <a:lnL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9408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25" id="25"/>
          <p:cNvGrpSpPr/>
          <p:nvPr/>
        </p:nvGrpSpPr>
        <p:grpSpPr>
          <a:xfrm rot="0">
            <a:off x="7813229" y="10895563"/>
            <a:ext cx="887730" cy="797243"/>
            <a:chOff x="0" y="0"/>
            <a:chExt cx="1183640" cy="10629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7940" y="50800"/>
              <a:ext cx="1104900" cy="976630"/>
            </a:xfrm>
            <a:custGeom>
              <a:avLst/>
              <a:gdLst/>
              <a:ahLst/>
              <a:cxnLst/>
              <a:rect r="r" b="b" t="t" l="l"/>
              <a:pathLst>
                <a:path h="976630" w="1104900">
                  <a:moveTo>
                    <a:pt x="106680" y="43180"/>
                  </a:moveTo>
                  <a:cubicBezTo>
                    <a:pt x="121920" y="401320"/>
                    <a:pt x="134620" y="585470"/>
                    <a:pt x="156210" y="665480"/>
                  </a:cubicBezTo>
                  <a:cubicBezTo>
                    <a:pt x="166370" y="706120"/>
                    <a:pt x="171450" y="730250"/>
                    <a:pt x="194310" y="753110"/>
                  </a:cubicBezTo>
                  <a:cubicBezTo>
                    <a:pt x="223520" y="781050"/>
                    <a:pt x="283210" y="793750"/>
                    <a:pt x="330200" y="807720"/>
                  </a:cubicBezTo>
                  <a:cubicBezTo>
                    <a:pt x="377190" y="822960"/>
                    <a:pt x="410210" y="830580"/>
                    <a:pt x="474980" y="839470"/>
                  </a:cubicBezTo>
                  <a:cubicBezTo>
                    <a:pt x="605790" y="857250"/>
                    <a:pt x="1002030" y="833120"/>
                    <a:pt x="1073150" y="873760"/>
                  </a:cubicBezTo>
                  <a:cubicBezTo>
                    <a:pt x="1094740" y="886460"/>
                    <a:pt x="1102360" y="905510"/>
                    <a:pt x="1103630" y="918210"/>
                  </a:cubicBezTo>
                  <a:cubicBezTo>
                    <a:pt x="1104900" y="928370"/>
                    <a:pt x="1099820" y="938530"/>
                    <a:pt x="1093470" y="944880"/>
                  </a:cubicBezTo>
                  <a:cubicBezTo>
                    <a:pt x="1084580" y="953770"/>
                    <a:pt x="1066800" y="962660"/>
                    <a:pt x="1054100" y="960120"/>
                  </a:cubicBezTo>
                  <a:cubicBezTo>
                    <a:pt x="1040130" y="957580"/>
                    <a:pt x="1018540" y="937260"/>
                    <a:pt x="1014730" y="923290"/>
                  </a:cubicBezTo>
                  <a:cubicBezTo>
                    <a:pt x="1012190" y="911860"/>
                    <a:pt x="1018540" y="891540"/>
                    <a:pt x="1028700" y="883920"/>
                  </a:cubicBezTo>
                  <a:cubicBezTo>
                    <a:pt x="1040130" y="875030"/>
                    <a:pt x="1069340" y="872490"/>
                    <a:pt x="1082040" y="878840"/>
                  </a:cubicBezTo>
                  <a:cubicBezTo>
                    <a:pt x="1093470" y="883920"/>
                    <a:pt x="1102360" y="902970"/>
                    <a:pt x="1103630" y="914400"/>
                  </a:cubicBezTo>
                  <a:cubicBezTo>
                    <a:pt x="1104900" y="923290"/>
                    <a:pt x="1102360" y="933450"/>
                    <a:pt x="1096010" y="941070"/>
                  </a:cubicBezTo>
                  <a:cubicBezTo>
                    <a:pt x="1088390" y="949960"/>
                    <a:pt x="1079500" y="956310"/>
                    <a:pt x="1059180" y="960120"/>
                  </a:cubicBezTo>
                  <a:cubicBezTo>
                    <a:pt x="989330" y="976630"/>
                    <a:pt x="701040" y="952500"/>
                    <a:pt x="563880" y="937260"/>
                  </a:cubicBezTo>
                  <a:cubicBezTo>
                    <a:pt x="466090" y="927100"/>
                    <a:pt x="389890" y="918210"/>
                    <a:pt x="313690" y="896620"/>
                  </a:cubicBezTo>
                  <a:cubicBezTo>
                    <a:pt x="247650" y="876300"/>
                    <a:pt x="167640" y="844550"/>
                    <a:pt x="133350" y="819150"/>
                  </a:cubicBezTo>
                  <a:cubicBezTo>
                    <a:pt x="116840" y="806450"/>
                    <a:pt x="110490" y="798830"/>
                    <a:pt x="101600" y="782320"/>
                  </a:cubicBezTo>
                  <a:cubicBezTo>
                    <a:pt x="87630" y="756920"/>
                    <a:pt x="77470" y="723900"/>
                    <a:pt x="67310" y="675640"/>
                  </a:cubicBezTo>
                  <a:cubicBezTo>
                    <a:pt x="48260" y="585470"/>
                    <a:pt x="30480" y="389890"/>
                    <a:pt x="24130" y="270510"/>
                  </a:cubicBezTo>
                  <a:cubicBezTo>
                    <a:pt x="19050" y="179070"/>
                    <a:pt x="0" y="62230"/>
                    <a:pt x="22860" y="24130"/>
                  </a:cubicBezTo>
                  <a:cubicBezTo>
                    <a:pt x="33020" y="7620"/>
                    <a:pt x="53340" y="0"/>
                    <a:pt x="66040" y="0"/>
                  </a:cubicBezTo>
                  <a:cubicBezTo>
                    <a:pt x="77470" y="0"/>
                    <a:pt x="87630" y="6350"/>
                    <a:pt x="95250" y="13970"/>
                  </a:cubicBezTo>
                  <a:cubicBezTo>
                    <a:pt x="101600" y="21590"/>
                    <a:pt x="106680" y="43180"/>
                    <a:pt x="106680" y="43180"/>
                  </a:cubicBezTo>
                </a:path>
              </a:pathLst>
            </a:custGeom>
            <a:solidFill>
              <a:srgbClr val="040606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AutoShape 27" id="27"/>
          <p:cNvSpPr/>
          <p:nvPr/>
        </p:nvSpPr>
        <p:spPr>
          <a:xfrm>
            <a:off x="4568918" y="2924884"/>
            <a:ext cx="4265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4715583" y="2655363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4825440" y="2655363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4957359" y="2924884"/>
            <a:ext cx="794836" cy="967660"/>
            <a:chOff x="0" y="0"/>
            <a:chExt cx="1059781" cy="1290213"/>
          </a:xfrm>
        </p:grpSpPr>
        <p:sp>
          <p:nvSpPr>
            <p:cNvPr name="AutoShape 31" id="31"/>
            <p:cNvSpPr/>
            <p:nvPr/>
          </p:nvSpPr>
          <p:spPr>
            <a:xfrm>
              <a:off x="25400" y="1264813"/>
              <a:ext cx="103438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25400" y="0"/>
              <a:ext cx="0" cy="129021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>
            <a:off x="5276127" y="3597151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5385984" y="3597151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8106042" y="3892544"/>
            <a:ext cx="4265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8252706" y="3623023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8518771" y="3873570"/>
            <a:ext cx="13811" cy="57004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3107143" y="4862323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3260812" y="4874642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8347956" y="3623023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1" id="41"/>
          <p:cNvSpPr/>
          <p:nvPr/>
        </p:nvSpPr>
        <p:spPr>
          <a:xfrm flipH="false" flipV="false" rot="5400000">
            <a:off x="8815223" y="9433045"/>
            <a:ext cx="497781" cy="243912"/>
          </a:xfrm>
          <a:custGeom>
            <a:avLst/>
            <a:gdLst/>
            <a:ahLst/>
            <a:cxnLst/>
            <a:rect r="r" b="b" t="t" l="l"/>
            <a:pathLst>
              <a:path h="243912" w="497781">
                <a:moveTo>
                  <a:pt x="0" y="0"/>
                </a:moveTo>
                <a:lnTo>
                  <a:pt x="497781" y="0"/>
                </a:lnTo>
                <a:lnTo>
                  <a:pt x="497781" y="243913"/>
                </a:lnTo>
                <a:lnTo>
                  <a:pt x="0" y="243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5773341" y="601329"/>
            <a:ext cx="674131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Poppins Bold"/>
              </a:rPr>
              <a:t>Database Schema </a:t>
            </a:r>
          </a:p>
        </p:txBody>
      </p:sp>
      <p:sp>
        <p:nvSpPr>
          <p:cNvPr name="AutoShape 43" id="43"/>
          <p:cNvSpPr/>
          <p:nvPr/>
        </p:nvSpPr>
        <p:spPr>
          <a:xfrm flipH="true">
            <a:off x="12734576" y="5143500"/>
            <a:ext cx="317" cy="17238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2495609" y="6573115"/>
            <a:ext cx="0" cy="539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DAGDIKoFWFE</dc:identifier>
  <dcterms:modified xsi:type="dcterms:W3CDTF">2011-08-01T06:04:30Z</dcterms:modified>
  <cp:revision>1</cp:revision>
  <dc:title>MSBA 305 Project Presentation - Linkers Group</dc:title>
</cp:coreProperties>
</file>